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127_0.xml" ContentType="application/vnd.ms-powerpoint.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55"/>
  </p:notesMasterIdLst>
  <p:sldIdLst>
    <p:sldId id="261" r:id="rId2"/>
    <p:sldId id="262" r:id="rId3"/>
    <p:sldId id="263" r:id="rId4"/>
    <p:sldId id="264" r:id="rId5"/>
    <p:sldId id="266" r:id="rId6"/>
    <p:sldId id="267" r:id="rId7"/>
    <p:sldId id="268" r:id="rId8"/>
    <p:sldId id="269" r:id="rId9"/>
    <p:sldId id="316"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Lst>
  <p:sldSz cx="12192000" cy="6858000"/>
  <p:notesSz cx="6858000" cy="12192000"/>
  <p:embeddedFontLst>
    <p:embeddedFont>
      <p:font typeface="Barlow" panose="00000500000000000000" pitchFamily="2" charset="0"/>
      <p:regular r:id="rId56"/>
      <p:bold r:id="rId57"/>
      <p:italic r:id="rId58"/>
      <p:boldItalic r:id="rId59"/>
    </p:embeddedFont>
    <p:embeddedFont>
      <p:font typeface="Barlow Bold" panose="00000800000000000000" charset="0"/>
      <p:regular r:id="rId60"/>
    </p:embeddedFont>
    <p:embeddedFont>
      <p:font typeface="Barlow Light" panose="00000400000000000000" pitchFamily="2" charset="0"/>
      <p:regular r:id="rId61"/>
      <p:italic r:id="rId6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as sind FSMP?" id="{78D71BCD-1F23-4951-958B-C21220D3AF6E}">
          <p14:sldIdLst>
            <p14:sldId id="261"/>
            <p14:sldId id="262"/>
            <p14:sldId id="263"/>
            <p14:sldId id="264"/>
          </p14:sldIdLst>
        </p14:section>
        <p14:section name="Verwendung von FSMP" id="{19CDF572-8236-47C3-B88D-7C1DA593A600}">
          <p14:sldIdLst>
            <p14:sldId id="266"/>
            <p14:sldId id="267"/>
            <p14:sldId id="268"/>
          </p14:sldIdLst>
        </p14:section>
        <p14:section name="Rolle von HCPs" id="{7F7D4329-AEB8-43EE-AD17-00E73E8ABB11}">
          <p14:sldIdLst>
            <p14:sldId id="269"/>
            <p14:sldId id="316"/>
          </p14:sldIdLst>
        </p14:section>
        <p14:section name="Mangelernährung und FSMP" id="{87E95892-6E51-4E2D-B92E-A5982C8F4E4F}">
          <p14:sldIdLst>
            <p14:sldId id="271"/>
            <p14:sldId id="272"/>
            <p14:sldId id="273"/>
            <p14:sldId id="274"/>
            <p14:sldId id="275"/>
            <p14:sldId id="276"/>
            <p14:sldId id="277"/>
          </p14:sldIdLst>
        </p14:section>
        <p14:section name="Nationale Maßnahmen zur Bekämpfung krankheitsbedingter Mangelernährung" id="{4D37F0F5-562B-4A41-86C6-0F7A18A1DF2C}">
          <p14:sldIdLst>
            <p14:sldId id="278"/>
            <p14:sldId id="279"/>
            <p14:sldId id="280"/>
            <p14:sldId id="281"/>
            <p14:sldId id="282"/>
            <p14:sldId id="283"/>
            <p14:sldId id="284"/>
            <p14:sldId id="285"/>
            <p14:sldId id="286"/>
          </p14:sldIdLst>
        </p14:section>
        <p14:section name="EU-Regulierungsrahmen für FSMP" id="{D96DB4A7-B684-4900-AFE0-F5D3BF02FA7E}">
          <p14:sldIdLst>
            <p14:sldId id="287"/>
            <p14:sldId id="288"/>
            <p14:sldId id="289"/>
            <p14:sldId id="290"/>
            <p14:sldId id="291"/>
            <p14:sldId id="292"/>
            <p14:sldId id="293"/>
            <p14:sldId id="294"/>
            <p14:sldId id="295"/>
            <p14:sldId id="296"/>
            <p14:sldId id="297"/>
          </p14:sldIdLst>
        </p14:section>
        <p14:section name="Leitlinien der EU-Kommission und EFSA" id="{8104FC94-495A-4472-9A09-377CF8097A1C}">
          <p14:sldIdLst>
            <p14:sldId id="298"/>
            <p14:sldId id="299"/>
            <p14:sldId id="300"/>
          </p14:sldIdLst>
        </p14:section>
        <p14:section name="Fallstudien zur Anwendung von FSMP" id="{80175250-AF74-40F6-B06B-B36FBEE5B41C}">
          <p14:sldIdLst>
            <p14:sldId id="301"/>
            <p14:sldId id="302"/>
            <p14:sldId id="303"/>
            <p14:sldId id="304"/>
            <p14:sldId id="305"/>
            <p14:sldId id="306"/>
            <p14:sldId id="307"/>
            <p14:sldId id="308"/>
            <p14:sldId id="309"/>
            <p14:sldId id="310"/>
            <p14:sldId id="311"/>
          </p14:sldIdLst>
        </p14:section>
        <p14:section name="Zusammenfassung und Handlungsempfehlung" id="{7A502D47-0BFA-4423-8BA2-5BB4CB826475}">
          <p14:sldIdLst>
            <p14:sldId id="312"/>
            <p14:sldId id="313"/>
            <p14:sldId id="31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6FD243-396F-6797-0C58-56939296844A}" name="Jasmin Marpert" initials="JM" userId="S::marpert@diaetverband.de::9ac804ea-e973-40bd-8331-e56cf80231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37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51" autoAdjust="0"/>
    <p:restoredTop sz="94610"/>
  </p:normalViewPr>
  <p:slideViewPr>
    <p:cSldViewPr snapToGrid="0" snapToObjects="1">
      <p:cViewPr varScale="1">
        <p:scale>
          <a:sx n="70" d="100"/>
          <a:sy n="70" d="100"/>
        </p:scale>
        <p:origin x="56" y="15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modernComment_127_0.xml><?xml version="1.0" encoding="utf-8"?>
<p188:cmLst xmlns:a="http://schemas.openxmlformats.org/drawingml/2006/main" xmlns:r="http://schemas.openxmlformats.org/officeDocument/2006/relationships" xmlns:p188="http://schemas.microsoft.com/office/powerpoint/2018/8/main">
  <p188:cm id="{16AF92A1-0E6D-47E2-94A0-99103A0CD45E}" authorId="{E66FD243-396F-6797-0C58-56939296844A}" created="2026-07-24T08:05:01.527">
    <pc:sldMkLst xmlns:pc="http://schemas.microsoft.com/office/powerpoint/2013/main/command">
      <pc:docMk/>
      <pc:sldMk cId="0" sldId="295"/>
    </pc:sldMkLst>
    <p188:txBody>
      <a:bodyPr/>
      <a:lstStyle/>
      <a:p>
        <a:r>
          <a:rPr lang="de-DE"/>
          <a:t>Ändern?!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8375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3C13C-CD40-95BF-315B-BBCCD0907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921AD-5B83-8FC2-A5C9-D320D8009E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C8D63-8947-897F-FA5E-1A3284E932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00CD70-6F25-8879-A22F-7B34B94D76B1}"/>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924760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6E6E6"/>
          </a:solidFill>
          <a:ln/>
        </p:spPr>
        <p:txBody>
          <a:bodyPr/>
          <a:lstStyle/>
          <a:p>
            <a:endParaRPr lang="de-DE"/>
          </a:p>
        </p:txBody>
      </p:sp>
      <p:sp>
        <p:nvSpPr>
          <p:cNvPr id="3" name="Shape 1"/>
          <p:cNvSpPr/>
          <p:nvPr/>
        </p:nvSpPr>
        <p:spPr>
          <a:xfrm>
            <a:off x="0" y="0"/>
            <a:ext cx="12191695" cy="6858000"/>
          </a:xfrm>
          <a:prstGeom prst="rect">
            <a:avLst/>
          </a:prstGeom>
          <a:solidFill>
            <a:srgbClr val="FFFFFF"/>
          </a:solidFill>
          <a:ln/>
        </p:spPr>
        <p:txBody>
          <a:bodyPr/>
          <a:lstStyle/>
          <a:p>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kn-ee.de/" TargetMode="External"/><Relationship Id="rId5" Type="http://schemas.openxmlformats.org/officeDocument/2006/relationships/hyperlink" Target="https://trinknahrung.pro/" TargetMode="External"/><Relationship Id="rId4" Type="http://schemas.openxmlformats.org/officeDocument/2006/relationships/image" Target="../media/image25.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127_0.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sv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82647" y="491232"/>
            <a:ext cx="4406492" cy="5875536"/>
          </a:xfrm>
          <a:prstGeom prst="rect">
            <a:avLst/>
          </a:prstGeom>
        </p:spPr>
      </p:pic>
      <p:sp>
        <p:nvSpPr>
          <p:cNvPr id="4" name="Text 1"/>
          <p:cNvSpPr/>
          <p:nvPr/>
        </p:nvSpPr>
        <p:spPr>
          <a:xfrm>
            <a:off x="5233360" y="2265263"/>
            <a:ext cx="6296860" cy="1550194"/>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006482"/>
                </a:solidFill>
                <a:latin typeface="Barlow Light" pitchFamily="34" charset="0"/>
                <a:ea typeface="Barlow Light" pitchFamily="34" charset="-122"/>
                <a:cs typeface="Barlow Light" pitchFamily="34" charset="-120"/>
              </a:rPr>
              <a:t>Was sind Lebensmittel für besondere </a:t>
            </a:r>
            <a:r>
              <a:rPr lang="en-US" sz="3250" dirty="0" err="1">
                <a:solidFill>
                  <a:srgbClr val="006482"/>
                </a:solidFill>
                <a:latin typeface="Barlow Light" pitchFamily="34" charset="0"/>
                <a:ea typeface="Barlow Light" pitchFamily="34" charset="-122"/>
                <a:cs typeface="Barlow Light" pitchFamily="34" charset="-120"/>
              </a:rPr>
              <a:t>medizinische</a:t>
            </a:r>
            <a:r>
              <a:rPr lang="en-US" sz="3250" dirty="0">
                <a:solidFill>
                  <a:srgbClr val="006482"/>
                </a:solidFill>
                <a:latin typeface="Barlow Light" pitchFamily="34" charset="0"/>
                <a:ea typeface="Barlow Light" pitchFamily="34" charset="-122"/>
                <a:cs typeface="Barlow Light" pitchFamily="34" charset="-120"/>
              </a:rPr>
              <a:t> </a:t>
            </a:r>
            <a:r>
              <a:rPr lang="en-US" sz="3250" dirty="0" err="1">
                <a:solidFill>
                  <a:srgbClr val="006482"/>
                </a:solidFill>
                <a:latin typeface="Barlow Light" pitchFamily="34" charset="0"/>
                <a:ea typeface="Barlow Light" pitchFamily="34" charset="-122"/>
                <a:cs typeface="Barlow Light" pitchFamily="34" charset="-120"/>
              </a:rPr>
              <a:t>Zwecke</a:t>
            </a:r>
            <a:r>
              <a:rPr lang="en-US" sz="3250" dirty="0">
                <a:solidFill>
                  <a:srgbClr val="006482"/>
                </a:solidFill>
                <a:latin typeface="Barlow Light" pitchFamily="34" charset="0"/>
                <a:ea typeface="Barlow Light" pitchFamily="34" charset="-122"/>
                <a:cs typeface="Barlow Light" pitchFamily="34" charset="-120"/>
              </a:rPr>
              <a:t> (LBMZ)?</a:t>
            </a:r>
            <a:endParaRPr lang="en-US" sz="3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82647" y="491232"/>
            <a:ext cx="4406492" cy="5875536"/>
          </a:xfrm>
          <a:prstGeom prst="rect">
            <a:avLst/>
          </a:prstGeom>
        </p:spPr>
      </p:pic>
      <p:sp>
        <p:nvSpPr>
          <p:cNvPr id="4" name="Text 1"/>
          <p:cNvSpPr/>
          <p:nvPr/>
        </p:nvSpPr>
        <p:spPr>
          <a:xfrm>
            <a:off x="5233360" y="2523629"/>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006482"/>
                </a:solidFill>
                <a:latin typeface="Barlow Light" pitchFamily="34" charset="0"/>
                <a:ea typeface="Barlow Light" pitchFamily="34" charset="-122"/>
                <a:cs typeface="Barlow Light" pitchFamily="34" charset="-120"/>
              </a:rPr>
              <a:t>Was ist krankheitsbedingte Mangelernährung?</a:t>
            </a:r>
            <a:endParaRPr lang="en-US" sz="3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61475" y="827484"/>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Was ist Mangelernährung?</a:t>
            </a:r>
            <a:endParaRPr lang="en-US" sz="2500" dirty="0"/>
          </a:p>
        </p:txBody>
      </p:sp>
      <p:sp>
        <p:nvSpPr>
          <p:cNvPr id="3" name="Shape 1"/>
          <p:cNvSpPr/>
          <p:nvPr/>
        </p:nvSpPr>
        <p:spPr>
          <a:xfrm>
            <a:off x="661475" y="1674912"/>
            <a:ext cx="19050" cy="1165820"/>
          </a:xfrm>
          <a:prstGeom prst="roundRect">
            <a:avLst>
              <a:gd name="adj" fmla="val 59999"/>
            </a:avLst>
          </a:prstGeom>
          <a:solidFill>
            <a:srgbClr val="00437A"/>
          </a:solidFill>
          <a:ln/>
        </p:spPr>
        <p:txBody>
          <a:bodyPr/>
          <a:lstStyle/>
          <a:p>
            <a:endParaRPr lang="de-DE"/>
          </a:p>
        </p:txBody>
      </p:sp>
      <p:sp>
        <p:nvSpPr>
          <p:cNvPr id="4" name="Text 2"/>
          <p:cNvSpPr/>
          <p:nvPr/>
        </p:nvSpPr>
        <p:spPr>
          <a:xfrm>
            <a:off x="874491" y="1753443"/>
            <a:ext cx="10620705" cy="793849"/>
          </a:xfrm>
          <a:prstGeom prst="rect">
            <a:avLst/>
          </a:prstGeom>
          <a:noFill/>
          <a:ln/>
        </p:spPr>
        <p:txBody>
          <a:bodyPr wrap="square" lIns="0" tIns="0" rIns="0" bIns="0" rtlCol="0" anchor="t">
            <a:normAutofit lnSpcReduction="10000"/>
          </a:bodyPr>
          <a:lstStyle/>
          <a:p>
            <a:pPr marL="0" indent="0" algn="just">
              <a:lnSpc>
                <a:spcPct val="133000"/>
              </a:lnSpc>
              <a:buNone/>
            </a:pPr>
            <a:r>
              <a:rPr lang="de-DE" sz="1400" i="1" dirty="0">
                <a:solidFill>
                  <a:srgbClr val="006482"/>
                </a:solidFill>
                <a:latin typeface="Barlow" pitchFamily="34" charset="0"/>
                <a:ea typeface="Barlow" pitchFamily="34" charset="-122"/>
                <a:cs typeface="Barlow" pitchFamily="34" charset="-120"/>
              </a:rPr>
              <a:t>„Eine Mangelernährung ist ein Zustand der aus einer mangelnden Zufuhr oder Aufnahme von Energie und Nährstoffen über die Nahrung entsteht, zu einer veränderten Körperzusammensetzung führt und mit messbaren Veränderungen körperlicher und mentaler Funktion verbunden ist.“</a:t>
            </a:r>
            <a:endParaRPr lang="en-US" sz="1400" i="1" dirty="0"/>
          </a:p>
        </p:txBody>
      </p:sp>
      <p:sp>
        <p:nvSpPr>
          <p:cNvPr id="6" name="Text 4"/>
          <p:cNvSpPr/>
          <p:nvPr/>
        </p:nvSpPr>
        <p:spPr>
          <a:xfrm>
            <a:off x="680525" y="3615929"/>
            <a:ext cx="4728361" cy="1310796"/>
          </a:xfrm>
          <a:prstGeom prst="rect">
            <a:avLst/>
          </a:prstGeom>
          <a:noFill/>
          <a:ln/>
        </p:spPr>
        <p:txBody>
          <a:bodyPr wrap="square" lIns="0" tIns="0" rIns="0" bIns="0" rtlCol="0" anchor="t">
            <a:normAutofit/>
          </a:bodyPr>
          <a:lstStyle/>
          <a:p>
            <a:pPr marL="0" indent="0" algn="just">
              <a:lnSpc>
                <a:spcPct val="133000"/>
              </a:lnSpc>
              <a:buNone/>
            </a:pPr>
            <a:r>
              <a:rPr lang="en-US" sz="1300" b="1" dirty="0" err="1">
                <a:solidFill>
                  <a:srgbClr val="006482"/>
                </a:solidFill>
                <a:latin typeface="Barlow Bold" pitchFamily="34" charset="0"/>
                <a:ea typeface="Barlow Bold" pitchFamily="34" charset="-122"/>
                <a:cs typeface="Barlow Bold" pitchFamily="34" charset="-120"/>
              </a:rPr>
              <a:t>Krankheitsbedingte</a:t>
            </a:r>
            <a:r>
              <a:rPr lang="en-US" sz="1300" b="1" dirty="0">
                <a:solidFill>
                  <a:srgbClr val="006482"/>
                </a:solidFill>
                <a:latin typeface="Barlow Bold" pitchFamily="34" charset="0"/>
                <a:ea typeface="Barlow Bold" pitchFamily="34" charset="-122"/>
                <a:cs typeface="Barlow Bold" pitchFamily="34" charset="-120"/>
              </a:rPr>
              <a:t> Mangelernährung (DRM)</a:t>
            </a:r>
            <a:r>
              <a:rPr lang="en-US" sz="1300" dirty="0">
                <a:solidFill>
                  <a:srgbClr val="006482"/>
                </a:solidFill>
                <a:latin typeface="Barlow" pitchFamily="34" charset="0"/>
                <a:ea typeface="Barlow" pitchFamily="34" charset="-122"/>
                <a:cs typeface="Barlow" pitchFamily="34" charset="-120"/>
              </a:rPr>
              <a:t> entsteht durch unzureichende Zufuhr von Energie, Protein und/oder anderen Nährstoffen infolge von Erkrankungen oder deren Behandlung oder durch erhöhte Nährstoffverluste und kann Menschen in jedem Lebensabschnitt betreffen.</a:t>
            </a:r>
            <a:endParaRPr lang="en-US" sz="1300" dirty="0"/>
          </a:p>
        </p:txBody>
      </p:sp>
      <p:sp>
        <p:nvSpPr>
          <p:cNvPr id="7" name="Shape 5"/>
          <p:cNvSpPr/>
          <p:nvPr/>
        </p:nvSpPr>
        <p:spPr>
          <a:xfrm>
            <a:off x="6184844" y="3026866"/>
            <a:ext cx="5470785" cy="3003649"/>
          </a:xfrm>
          <a:prstGeom prst="roundRect">
            <a:avLst>
              <a:gd name="adj" fmla="val 3965"/>
            </a:avLst>
          </a:prstGeom>
          <a:solidFill>
            <a:srgbClr val="00437A"/>
          </a:solidFill>
          <a:ln/>
        </p:spPr>
        <p:txBody>
          <a:bodyPr/>
          <a:lstStyle/>
          <a:p>
            <a:endParaRPr lang="de-DE"/>
          </a:p>
        </p:txBody>
      </p:sp>
      <p:sp>
        <p:nvSpPr>
          <p:cNvPr id="8" name="Text 6"/>
          <p:cNvSpPr/>
          <p:nvPr/>
        </p:nvSpPr>
        <p:spPr>
          <a:xfrm>
            <a:off x="6350139" y="3192165"/>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DRM in Zahlen</a:t>
            </a:r>
            <a:endParaRPr lang="en-US" sz="1600" dirty="0"/>
          </a:p>
        </p:txBody>
      </p:sp>
      <p:sp>
        <p:nvSpPr>
          <p:cNvPr id="9" name="Text 7"/>
          <p:cNvSpPr/>
          <p:nvPr/>
        </p:nvSpPr>
        <p:spPr>
          <a:xfrm>
            <a:off x="6350139" y="3615928"/>
            <a:ext cx="5140196" cy="1885355"/>
          </a:xfrm>
          <a:prstGeom prst="rect">
            <a:avLst/>
          </a:prstGeom>
          <a:noFill/>
          <a:ln/>
        </p:spPr>
        <p:txBody>
          <a:bodyPr wrap="square" lIns="0" tIns="0" rIns="0" bIns="0" rtlCol="0" anchor="t">
            <a:normAutofit/>
          </a:bodyPr>
          <a:lstStyle/>
          <a:p>
            <a:pPr marL="0" indent="0" algn="just">
              <a:lnSpc>
                <a:spcPct val="133000"/>
              </a:lnSpc>
              <a:buNone/>
            </a:pPr>
            <a:r>
              <a:rPr lang="en-US" sz="1300" b="1" dirty="0">
                <a:solidFill>
                  <a:srgbClr val="FFFFFF"/>
                </a:solidFill>
                <a:latin typeface="Barlow Bold" pitchFamily="34" charset="0"/>
                <a:ea typeface="Barlow Bold" pitchFamily="34" charset="-122"/>
                <a:cs typeface="Barlow Bold" pitchFamily="34" charset="-120"/>
              </a:rPr>
              <a:t>1 von 4</a:t>
            </a:r>
            <a:r>
              <a:rPr lang="en-US" sz="1300" dirty="0">
                <a:solidFill>
                  <a:srgbClr val="FFFFFF"/>
                </a:solidFill>
                <a:latin typeface="Barlow" pitchFamily="34" charset="0"/>
                <a:ea typeface="Barlow" pitchFamily="34" charset="-122"/>
                <a:cs typeface="Barlow" pitchFamily="34" charset="-120"/>
              </a:rPr>
              <a:t> im Krankenhaus aufgenommenen Patienten ist mangelernährt oder von Mangelernährung bedroht.</a:t>
            </a:r>
            <a:endParaRPr lang="en-US" sz="1300" dirty="0"/>
          </a:p>
          <a:p>
            <a:pPr marL="0" indent="0" algn="l">
              <a:lnSpc>
                <a:spcPct val="133000"/>
              </a:lnSpc>
              <a:spcAft>
                <a:spcPts val="1150"/>
              </a:spcAft>
              <a:buNone/>
            </a:pPr>
            <a:r>
              <a:rPr lang="en-US" sz="1300" dirty="0">
                <a:solidFill>
                  <a:srgbClr val="FFFFFF"/>
                </a:solidFill>
                <a:latin typeface="Barlow" pitchFamily="34" charset="0"/>
                <a:ea typeface="Barlow" pitchFamily="34" charset="-122"/>
                <a:cs typeface="Barlow" pitchFamily="34" charset="-120"/>
              </a:rPr>
              <a:t>DRM ist in Gesundheitseinrichtungen sehr häufig – sie betrifft jedoch auch Patienten, die ambulant betreut werden.</a:t>
            </a:r>
            <a:endParaRPr lang="en-US" sz="1300" dirty="0"/>
          </a:p>
          <a:p>
            <a:pPr marL="0" indent="0" algn="just">
              <a:lnSpc>
                <a:spcPct val="133000"/>
              </a:lnSpc>
              <a:buNone/>
            </a:pPr>
            <a:r>
              <a:rPr lang="en-US" sz="1300" dirty="0">
                <a:solidFill>
                  <a:srgbClr val="FFFFFF"/>
                </a:solidFill>
                <a:latin typeface="Barlow" pitchFamily="34" charset="0"/>
                <a:ea typeface="Barlow" pitchFamily="34" charset="-122"/>
                <a:cs typeface="Barlow" pitchFamily="34" charset="-120"/>
              </a:rPr>
              <a:t>Trotz ihrer Häufigkeit bleibt DRM ein oft übersehenes Problem, das erhebliche klinische und wirtschaftliche Konsequenzen hat.</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61475" y="511076"/>
            <a:ext cx="10868745" cy="650875"/>
          </a:xfrm>
          <a:prstGeom prst="rect">
            <a:avLst/>
          </a:prstGeom>
          <a:noFill/>
          <a:ln/>
        </p:spPr>
        <p:txBody>
          <a:bodyPr wrap="square" lIns="0" tIns="0" rIns="0" bIns="0" rtlCol="0" anchor="t">
            <a:noAutofit/>
          </a:bodyPr>
          <a:lstStyle/>
          <a:p>
            <a:pPr>
              <a:lnSpc>
                <a:spcPct val="104000"/>
              </a:lnSpc>
            </a:pPr>
            <a:r>
              <a:rPr lang="en-US" sz="2500" dirty="0" err="1">
                <a:solidFill>
                  <a:srgbClr val="006482"/>
                </a:solidFill>
                <a:latin typeface="Barlow Light" pitchFamily="34" charset="0"/>
                <a:ea typeface="Barlow Light" pitchFamily="34" charset="-122"/>
                <a:cs typeface="Barlow Light" pitchFamily="34" charset="-120"/>
              </a:rPr>
              <a:t>Mangelernährung</a:t>
            </a:r>
            <a:r>
              <a:rPr lang="en-US" sz="2500" dirty="0">
                <a:solidFill>
                  <a:srgbClr val="006482"/>
                </a:solidFill>
                <a:latin typeface="Barlow Light" pitchFamily="34" charset="0"/>
                <a:ea typeface="Barlow Light" pitchFamily="34" charset="-122"/>
                <a:cs typeface="Barlow Light" pitchFamily="34" charset="-120"/>
              </a:rPr>
              <a:t> - </a:t>
            </a:r>
            <a:r>
              <a:rPr lang="en-US" sz="2500" dirty="0" err="1">
                <a:solidFill>
                  <a:srgbClr val="006482"/>
                </a:solidFill>
                <a:latin typeface="Barlow Light" pitchFamily="34" charset="0"/>
                <a:ea typeface="Barlow Light" pitchFamily="34" charset="-122"/>
                <a:cs typeface="Barlow Light" pitchFamily="34" charset="-120"/>
              </a:rPr>
              <a:t>ein</a:t>
            </a:r>
            <a:r>
              <a:rPr lang="en-US" sz="2500" dirty="0">
                <a:solidFill>
                  <a:srgbClr val="006482"/>
                </a:solidFill>
                <a:latin typeface="Barlow Light" pitchFamily="34" charset="0"/>
                <a:ea typeface="Barlow Light" pitchFamily="34" charset="-122"/>
                <a:cs typeface="Barlow Light" pitchFamily="34" charset="-120"/>
              </a:rPr>
              <a:t> „verstecktes" Problem in </a:t>
            </a:r>
            <a:r>
              <a:rPr lang="en-US" sz="2500" dirty="0" err="1">
                <a:solidFill>
                  <a:srgbClr val="006482"/>
                </a:solidFill>
                <a:latin typeface="Barlow Light" pitchFamily="34" charset="0"/>
                <a:ea typeface="Barlow Light" pitchFamily="34" charset="-122"/>
                <a:cs typeface="Barlow Light" pitchFamily="34" charset="-120"/>
              </a:rPr>
              <a:t>allen</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Altersgruppen</a:t>
            </a:r>
            <a:r>
              <a:rPr lang="en-US" sz="2500" dirty="0">
                <a:solidFill>
                  <a:srgbClr val="006482"/>
                </a:solidFill>
                <a:latin typeface="Barlow Light" pitchFamily="34" charset="0"/>
                <a:ea typeface="Barlow Light" pitchFamily="34" charset="-122"/>
                <a:cs typeface="Barlow Light" pitchFamily="34" charset="-120"/>
              </a:rPr>
              <a:t> und  </a:t>
            </a:r>
            <a:r>
              <a:rPr lang="en-US" sz="2500" dirty="0" err="1">
                <a:solidFill>
                  <a:srgbClr val="006482"/>
                </a:solidFill>
                <a:latin typeface="Barlow Light" pitchFamily="34" charset="0"/>
                <a:ea typeface="Barlow Light" pitchFamily="34" charset="-122"/>
                <a:cs typeface="Barlow Light" pitchFamily="34" charset="-120"/>
              </a:rPr>
              <a:t>Versorgungsbereichen</a:t>
            </a:r>
            <a:endParaRPr lang="en-US" sz="2500" dirty="0"/>
          </a:p>
        </p:txBody>
      </p:sp>
      <p:grpSp>
        <p:nvGrpSpPr>
          <p:cNvPr id="19" name="Gruppieren 18">
            <a:extLst>
              <a:ext uri="{FF2B5EF4-FFF2-40B4-BE49-F238E27FC236}">
                <a16:creationId xmlns:a16="http://schemas.microsoft.com/office/drawing/2014/main" id="{69A3C805-4EE2-BF85-5EB2-04FB3077B964}"/>
              </a:ext>
            </a:extLst>
          </p:cNvPr>
          <p:cNvGrpSpPr/>
          <p:nvPr/>
        </p:nvGrpSpPr>
        <p:grpSpPr>
          <a:xfrm>
            <a:off x="515605" y="2116694"/>
            <a:ext cx="5475349" cy="1112721"/>
            <a:chOff x="579522" y="3085306"/>
            <a:chExt cx="5475349" cy="1112721"/>
          </a:xfrm>
        </p:grpSpPr>
        <p:sp>
          <p:nvSpPr>
            <p:cNvPr id="5" name="Text 3"/>
            <p:cNvSpPr/>
            <p:nvPr/>
          </p:nvSpPr>
          <p:spPr>
            <a:xfrm>
              <a:off x="1605319" y="3085306"/>
              <a:ext cx="3505708" cy="343694"/>
            </a:xfrm>
            <a:prstGeom prst="rect">
              <a:avLst/>
            </a:prstGeom>
            <a:noFill/>
            <a:ln/>
          </p:spPr>
          <p:txBody>
            <a:bodyPr wrap="none" lIns="0" tIns="0" rIns="0" bIns="0" rtlCol="0" anchor="t"/>
            <a:lstStyle/>
            <a:p>
              <a:pPr marL="0" indent="0" algn="ctr">
                <a:lnSpc>
                  <a:spcPct val="83000"/>
                </a:lnSpc>
                <a:buNone/>
              </a:pPr>
              <a:r>
                <a:rPr lang="en-US" sz="2000" dirty="0">
                  <a:solidFill>
                    <a:srgbClr val="006482"/>
                  </a:solidFill>
                  <a:latin typeface="Barlow Light" pitchFamily="34" charset="0"/>
                  <a:ea typeface="Barlow Light" pitchFamily="34" charset="-122"/>
                  <a:cs typeface="Barlow Light" pitchFamily="34" charset="-120"/>
                </a:rPr>
                <a:t>1/4</a:t>
              </a:r>
              <a:endParaRPr lang="en-US" sz="2000" dirty="0"/>
            </a:p>
          </p:txBody>
        </p:sp>
        <p:sp>
          <p:nvSpPr>
            <p:cNvPr id="6" name="Text 4"/>
            <p:cNvSpPr/>
            <p:nvPr/>
          </p:nvSpPr>
          <p:spPr>
            <a:xfrm>
              <a:off x="661475" y="3530104"/>
              <a:ext cx="5393396" cy="162719"/>
            </a:xfrm>
            <a:prstGeom prst="rect">
              <a:avLst/>
            </a:prstGeom>
            <a:noFill/>
            <a:ln/>
          </p:spPr>
          <p:txBody>
            <a:bodyPr wrap="none" lIns="0" tIns="0" rIns="0" bIns="0" rtlCol="0" anchor="t"/>
            <a:lstStyle/>
            <a:p>
              <a:pPr marL="0" indent="0" algn="ctr">
                <a:lnSpc>
                  <a:spcPct val="104000"/>
                </a:lnSpc>
                <a:buNone/>
              </a:pPr>
              <a:r>
                <a:rPr lang="en-US" sz="1400" b="1" dirty="0">
                  <a:solidFill>
                    <a:srgbClr val="006482"/>
                  </a:solidFill>
                  <a:latin typeface="Barlow Light" pitchFamily="34" charset="0"/>
                  <a:ea typeface="Barlow Light" pitchFamily="34" charset="-122"/>
                  <a:cs typeface="Barlow Light" pitchFamily="34" charset="-120"/>
                </a:rPr>
                <a:t>Krankenhaus</a:t>
              </a:r>
              <a:endParaRPr lang="en-US" sz="1400" b="1" dirty="0"/>
            </a:p>
          </p:txBody>
        </p:sp>
        <p:sp>
          <p:nvSpPr>
            <p:cNvPr id="7" name="Text 5"/>
            <p:cNvSpPr/>
            <p:nvPr/>
          </p:nvSpPr>
          <p:spPr>
            <a:xfrm>
              <a:off x="579522" y="3742068"/>
              <a:ext cx="5475349" cy="455959"/>
            </a:xfrm>
            <a:prstGeom prst="rect">
              <a:avLst/>
            </a:prstGeom>
            <a:noFill/>
            <a:ln/>
          </p:spPr>
          <p:txBody>
            <a:bodyPr wrap="square" lIns="0" tIns="0" rIns="0" bIns="0" rtlCol="0" anchor="t">
              <a:spAutoFit/>
            </a:bodyPr>
            <a:lstStyle/>
            <a:p>
              <a:pPr marL="0" indent="0" algn="ctr">
                <a:lnSpc>
                  <a:spcPct val="109000"/>
                </a:lnSpc>
                <a:buNone/>
              </a:pPr>
              <a:r>
                <a:rPr lang="en-US" sz="1400" dirty="0" err="1">
                  <a:solidFill>
                    <a:srgbClr val="006482"/>
                  </a:solidFill>
                  <a:latin typeface="Barlow" pitchFamily="34" charset="0"/>
                  <a:ea typeface="Barlow" pitchFamily="34" charset="-122"/>
                  <a:cs typeface="Barlow" pitchFamily="34" charset="-120"/>
                </a:rPr>
                <a:t>Jeder</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vierte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im</a:t>
              </a:r>
              <a:r>
                <a:rPr lang="en-US" sz="1400" dirty="0">
                  <a:solidFill>
                    <a:srgbClr val="006482"/>
                  </a:solidFill>
                  <a:latin typeface="Barlow" pitchFamily="34" charset="0"/>
                  <a:ea typeface="Barlow" pitchFamily="34" charset="-122"/>
                  <a:cs typeface="Barlow" pitchFamily="34" charset="-120"/>
                </a:rPr>
                <a:t> Krankenhaus </a:t>
              </a:r>
              <a:r>
                <a:rPr lang="en-US" sz="1400" dirty="0" err="1">
                  <a:solidFill>
                    <a:srgbClr val="006482"/>
                  </a:solidFill>
                  <a:latin typeface="Barlow" pitchFamily="34" charset="0"/>
                  <a:ea typeface="Barlow" pitchFamily="34" charset="-122"/>
                  <a:cs typeface="Barlow" pitchFamily="34" charset="-120"/>
                </a:rPr>
                <a:t>aufgenommene</a:t>
              </a:r>
              <a:r>
                <a:rPr lang="en-US" sz="1400" dirty="0">
                  <a:solidFill>
                    <a:srgbClr val="006482"/>
                  </a:solidFill>
                  <a:latin typeface="Barlow" pitchFamily="34" charset="0"/>
                  <a:ea typeface="Barlow" pitchFamily="34" charset="-122"/>
                  <a:cs typeface="Barlow" pitchFamily="34" charset="-120"/>
                </a:rPr>
                <a:t> Patient </a:t>
              </a:r>
              <a:r>
                <a:rPr lang="en-US" sz="1400" dirty="0" err="1">
                  <a:solidFill>
                    <a:srgbClr val="006482"/>
                  </a:solidFill>
                  <a:latin typeface="Barlow" pitchFamily="34" charset="0"/>
                  <a:ea typeface="Barlow" pitchFamily="34" charset="-122"/>
                  <a:cs typeface="Barlow" pitchFamily="34" charset="-120"/>
                </a:rPr>
                <a:t>ist</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mangelernährt</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oder</a:t>
              </a:r>
              <a:r>
                <a:rPr lang="en-US" sz="1400" dirty="0">
                  <a:solidFill>
                    <a:srgbClr val="006482"/>
                  </a:solidFill>
                  <a:latin typeface="Barlow" pitchFamily="34" charset="0"/>
                  <a:ea typeface="Barlow" pitchFamily="34" charset="-122"/>
                  <a:cs typeface="Barlow" pitchFamily="34" charset="-120"/>
                </a:rPr>
                <a:t> von </a:t>
              </a:r>
              <a:r>
                <a:rPr lang="en-US" sz="1400" dirty="0" err="1">
                  <a:solidFill>
                    <a:srgbClr val="006482"/>
                  </a:solidFill>
                  <a:latin typeface="Barlow" pitchFamily="34" charset="0"/>
                  <a:ea typeface="Barlow" pitchFamily="34" charset="-122"/>
                  <a:cs typeface="Barlow" pitchFamily="34" charset="-120"/>
                </a:rPr>
                <a:t>Mangelernährung</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bedroht</a:t>
              </a:r>
              <a:r>
                <a:rPr lang="en-US" sz="1400" dirty="0">
                  <a:solidFill>
                    <a:srgbClr val="006482"/>
                  </a:solidFill>
                  <a:latin typeface="Barlow" pitchFamily="34" charset="0"/>
                  <a:ea typeface="Barlow" pitchFamily="34" charset="-122"/>
                  <a:cs typeface="Barlow" pitchFamily="34" charset="-120"/>
                </a:rPr>
                <a:t>.</a:t>
              </a:r>
              <a:endParaRPr lang="en-US" sz="1400" dirty="0"/>
            </a:p>
          </p:txBody>
        </p:sp>
      </p:grpSp>
      <p:grpSp>
        <p:nvGrpSpPr>
          <p:cNvPr id="20" name="Gruppieren 19">
            <a:extLst>
              <a:ext uri="{FF2B5EF4-FFF2-40B4-BE49-F238E27FC236}">
                <a16:creationId xmlns:a16="http://schemas.microsoft.com/office/drawing/2014/main" id="{D23793CD-176D-4E50-407A-B363E57C345E}"/>
              </a:ext>
            </a:extLst>
          </p:cNvPr>
          <p:cNvGrpSpPr/>
          <p:nvPr/>
        </p:nvGrpSpPr>
        <p:grpSpPr>
          <a:xfrm>
            <a:off x="6457232" y="2116694"/>
            <a:ext cx="5072988" cy="1139709"/>
            <a:chOff x="6218777" y="2308324"/>
            <a:chExt cx="5703957" cy="1139709"/>
          </a:xfrm>
        </p:grpSpPr>
        <p:sp>
          <p:nvSpPr>
            <p:cNvPr id="8" name="Text 6"/>
            <p:cNvSpPr/>
            <p:nvPr/>
          </p:nvSpPr>
          <p:spPr>
            <a:xfrm>
              <a:off x="7162621" y="2308324"/>
              <a:ext cx="3505708" cy="343694"/>
            </a:xfrm>
            <a:prstGeom prst="rect">
              <a:avLst/>
            </a:prstGeom>
            <a:noFill/>
            <a:ln/>
          </p:spPr>
          <p:txBody>
            <a:bodyPr wrap="none" lIns="0" tIns="0" rIns="0" bIns="0" rtlCol="0" anchor="t"/>
            <a:lstStyle/>
            <a:p>
              <a:pPr marL="0" indent="0" algn="ctr">
                <a:lnSpc>
                  <a:spcPct val="83000"/>
                </a:lnSpc>
                <a:buNone/>
              </a:pPr>
              <a:r>
                <a:rPr lang="en-US" sz="2000" dirty="0">
                  <a:solidFill>
                    <a:srgbClr val="006482"/>
                  </a:solidFill>
                  <a:latin typeface="Barlow Light" pitchFamily="34" charset="0"/>
                  <a:ea typeface="Barlow Light" pitchFamily="34" charset="-122"/>
                  <a:cs typeface="Barlow Light" pitchFamily="34" charset="-120"/>
                </a:rPr>
                <a:t>1/5</a:t>
              </a:r>
              <a:endParaRPr lang="en-US" sz="2000" dirty="0"/>
            </a:p>
          </p:txBody>
        </p:sp>
        <p:sp>
          <p:nvSpPr>
            <p:cNvPr id="9" name="Text 7"/>
            <p:cNvSpPr/>
            <p:nvPr/>
          </p:nvSpPr>
          <p:spPr>
            <a:xfrm>
              <a:off x="6218777" y="2753122"/>
              <a:ext cx="5393396" cy="162719"/>
            </a:xfrm>
            <a:prstGeom prst="rect">
              <a:avLst/>
            </a:prstGeom>
            <a:noFill/>
            <a:ln/>
          </p:spPr>
          <p:txBody>
            <a:bodyPr wrap="none" lIns="0" tIns="0" rIns="0" bIns="0" rtlCol="0" anchor="t"/>
            <a:lstStyle/>
            <a:p>
              <a:pPr marL="0" indent="0" algn="ctr">
                <a:lnSpc>
                  <a:spcPct val="104000"/>
                </a:lnSpc>
                <a:buNone/>
              </a:pPr>
              <a:r>
                <a:rPr lang="en-US" sz="1400" b="1" dirty="0">
                  <a:solidFill>
                    <a:srgbClr val="006482"/>
                  </a:solidFill>
                  <a:latin typeface="Barlow Light" pitchFamily="34" charset="0"/>
                  <a:ea typeface="Barlow Light" pitchFamily="34" charset="-122"/>
                  <a:cs typeface="Barlow Light" pitchFamily="34" charset="-120"/>
                </a:rPr>
                <a:t>Kinder im Krankenhaus</a:t>
              </a:r>
              <a:endParaRPr lang="en-US" sz="1400" b="1" dirty="0"/>
            </a:p>
          </p:txBody>
        </p:sp>
        <p:sp>
          <p:nvSpPr>
            <p:cNvPr id="10" name="Text 8"/>
            <p:cNvSpPr/>
            <p:nvPr/>
          </p:nvSpPr>
          <p:spPr>
            <a:xfrm>
              <a:off x="6447385" y="2992074"/>
              <a:ext cx="5475349" cy="455959"/>
            </a:xfrm>
            <a:prstGeom prst="rect">
              <a:avLst/>
            </a:prstGeom>
            <a:noFill/>
            <a:ln/>
          </p:spPr>
          <p:txBody>
            <a:bodyPr wrap="square" lIns="0" tIns="0" rIns="0" bIns="0" rtlCol="0" anchor="t">
              <a:spAutoFit/>
            </a:bodyPr>
            <a:lstStyle/>
            <a:p>
              <a:pPr marL="0" indent="0" algn="ctr">
                <a:lnSpc>
                  <a:spcPct val="109000"/>
                </a:lnSpc>
                <a:buNone/>
              </a:pPr>
              <a:r>
                <a:rPr lang="en-US" sz="1400" dirty="0">
                  <a:solidFill>
                    <a:srgbClr val="006482"/>
                  </a:solidFill>
                  <a:latin typeface="Barlow" pitchFamily="34" charset="0"/>
                  <a:ea typeface="Barlow" pitchFamily="34" charset="-122"/>
                  <a:cs typeface="Barlow" pitchFamily="34" charset="-120"/>
                </a:rPr>
                <a:t>Fast jedes fünfte im Krankenhaus aufgenommene Kind ist von Mangelernährungsrisiko betroffen.</a:t>
              </a:r>
              <a:endParaRPr lang="en-US" sz="1400" dirty="0"/>
            </a:p>
          </p:txBody>
        </p:sp>
      </p:grpSp>
      <p:grpSp>
        <p:nvGrpSpPr>
          <p:cNvPr id="18" name="Gruppieren 17">
            <a:extLst>
              <a:ext uri="{FF2B5EF4-FFF2-40B4-BE49-F238E27FC236}">
                <a16:creationId xmlns:a16="http://schemas.microsoft.com/office/drawing/2014/main" id="{781BA6BF-B031-04E5-FE8A-006FF828AB4A}"/>
              </a:ext>
            </a:extLst>
          </p:cNvPr>
          <p:cNvGrpSpPr/>
          <p:nvPr/>
        </p:nvGrpSpPr>
        <p:grpSpPr>
          <a:xfrm>
            <a:off x="6485384" y="4455330"/>
            <a:ext cx="5015844" cy="1224292"/>
            <a:chOff x="5696966" y="3724474"/>
            <a:chExt cx="6437017" cy="1224292"/>
          </a:xfrm>
        </p:grpSpPr>
        <p:sp>
          <p:nvSpPr>
            <p:cNvPr id="13" name="Text 11"/>
            <p:cNvSpPr/>
            <p:nvPr/>
          </p:nvSpPr>
          <p:spPr>
            <a:xfrm>
              <a:off x="5696966" y="4492807"/>
              <a:ext cx="6437017" cy="455959"/>
            </a:xfrm>
            <a:prstGeom prst="rect">
              <a:avLst/>
            </a:prstGeom>
            <a:noFill/>
            <a:ln/>
          </p:spPr>
          <p:txBody>
            <a:bodyPr wrap="square" lIns="0" tIns="0" rIns="0" bIns="0" rtlCol="0" anchor="t">
              <a:spAutoFit/>
            </a:bodyPr>
            <a:lstStyle/>
            <a:p>
              <a:pPr marL="0" indent="0" algn="ctr">
                <a:lnSpc>
                  <a:spcPct val="109000"/>
                </a:lnSpc>
                <a:buNone/>
              </a:pPr>
              <a:r>
                <a:rPr lang="en-US" sz="1400" dirty="0">
                  <a:solidFill>
                    <a:srgbClr val="006482"/>
                  </a:solidFill>
                  <a:latin typeface="Barlow" pitchFamily="34" charset="0"/>
                  <a:ea typeface="Barlow" pitchFamily="34" charset="-122"/>
                  <a:cs typeface="Barlow" pitchFamily="34" charset="-120"/>
                </a:rPr>
                <a:t>Etwa jeder dritte ältere Mensch, der selbstständig zu Hause lebt, ist mangelernährt oder von Mangelernährung bedroht.</a:t>
              </a:r>
              <a:endParaRPr lang="en-US" sz="1400" dirty="0"/>
            </a:p>
          </p:txBody>
        </p:sp>
        <p:sp>
          <p:nvSpPr>
            <p:cNvPr id="14" name="Text 12"/>
            <p:cNvSpPr/>
            <p:nvPr/>
          </p:nvSpPr>
          <p:spPr>
            <a:xfrm>
              <a:off x="7162621" y="3724474"/>
              <a:ext cx="3505708" cy="343694"/>
            </a:xfrm>
            <a:prstGeom prst="rect">
              <a:avLst/>
            </a:prstGeom>
            <a:noFill/>
            <a:ln/>
          </p:spPr>
          <p:txBody>
            <a:bodyPr wrap="none" lIns="0" tIns="0" rIns="0" bIns="0" rtlCol="0" anchor="t"/>
            <a:lstStyle/>
            <a:p>
              <a:pPr marL="0" indent="0" algn="ctr">
                <a:lnSpc>
                  <a:spcPct val="83000"/>
                </a:lnSpc>
                <a:buNone/>
              </a:pPr>
              <a:r>
                <a:rPr lang="en-US" sz="2000" dirty="0">
                  <a:solidFill>
                    <a:srgbClr val="006482"/>
                  </a:solidFill>
                  <a:latin typeface="Barlow Light" pitchFamily="34" charset="0"/>
                  <a:ea typeface="Barlow Light" pitchFamily="34" charset="-122"/>
                  <a:cs typeface="Barlow Light" pitchFamily="34" charset="-120"/>
                </a:rPr>
                <a:t>1/3</a:t>
              </a:r>
              <a:endParaRPr lang="en-US" sz="2000" dirty="0"/>
            </a:p>
          </p:txBody>
        </p:sp>
        <p:sp>
          <p:nvSpPr>
            <p:cNvPr id="15" name="Text 13"/>
            <p:cNvSpPr/>
            <p:nvPr/>
          </p:nvSpPr>
          <p:spPr>
            <a:xfrm>
              <a:off x="6196677" y="4169272"/>
              <a:ext cx="5393396" cy="162719"/>
            </a:xfrm>
            <a:prstGeom prst="rect">
              <a:avLst/>
            </a:prstGeom>
            <a:noFill/>
            <a:ln/>
          </p:spPr>
          <p:txBody>
            <a:bodyPr wrap="none" lIns="0" tIns="0" rIns="0" bIns="0" rtlCol="0" anchor="t"/>
            <a:lstStyle/>
            <a:p>
              <a:pPr marL="0" indent="0" algn="ctr">
                <a:lnSpc>
                  <a:spcPct val="104000"/>
                </a:lnSpc>
                <a:buNone/>
              </a:pPr>
              <a:r>
                <a:rPr lang="en-US" sz="1400" b="1" dirty="0" err="1">
                  <a:solidFill>
                    <a:srgbClr val="006482"/>
                  </a:solidFill>
                  <a:latin typeface="Barlow Light" pitchFamily="34" charset="0"/>
                </a:rPr>
                <a:t>Häusliche</a:t>
              </a:r>
              <a:r>
                <a:rPr lang="en-US" sz="1400" b="1" dirty="0">
                  <a:solidFill>
                    <a:srgbClr val="006482"/>
                  </a:solidFill>
                  <a:latin typeface="Barlow Light" pitchFamily="34" charset="0"/>
                </a:rPr>
                <a:t> </a:t>
              </a:r>
              <a:r>
                <a:rPr lang="en-US" sz="1400" b="1" dirty="0" err="1">
                  <a:solidFill>
                    <a:srgbClr val="006482"/>
                  </a:solidFill>
                  <a:latin typeface="Barlow Light" pitchFamily="34" charset="0"/>
                </a:rPr>
                <a:t>Pflege</a:t>
              </a:r>
              <a:endParaRPr lang="en-US" sz="1400" b="1" dirty="0"/>
            </a:p>
          </p:txBody>
        </p:sp>
      </p:grpSp>
      <p:grpSp>
        <p:nvGrpSpPr>
          <p:cNvPr id="17" name="Gruppieren 16">
            <a:extLst>
              <a:ext uri="{FF2B5EF4-FFF2-40B4-BE49-F238E27FC236}">
                <a16:creationId xmlns:a16="http://schemas.microsoft.com/office/drawing/2014/main" id="{08C392E3-18FE-7F1E-301E-11A6ED1B93CC}"/>
              </a:ext>
            </a:extLst>
          </p:cNvPr>
          <p:cNvGrpSpPr/>
          <p:nvPr/>
        </p:nvGrpSpPr>
        <p:grpSpPr>
          <a:xfrm>
            <a:off x="597558" y="4455330"/>
            <a:ext cx="5640611" cy="1297344"/>
            <a:chOff x="743428" y="4935208"/>
            <a:chExt cx="5393396" cy="1297344"/>
          </a:xfrm>
        </p:grpSpPr>
        <p:sp>
          <p:nvSpPr>
            <p:cNvPr id="11" name="Text 9"/>
            <p:cNvSpPr/>
            <p:nvPr/>
          </p:nvSpPr>
          <p:spPr>
            <a:xfrm>
              <a:off x="1687272" y="4935208"/>
              <a:ext cx="3505708" cy="343694"/>
            </a:xfrm>
            <a:prstGeom prst="rect">
              <a:avLst/>
            </a:prstGeom>
            <a:noFill/>
            <a:ln/>
          </p:spPr>
          <p:txBody>
            <a:bodyPr wrap="none" lIns="0" tIns="0" rIns="0" bIns="0" rtlCol="0" anchor="t"/>
            <a:lstStyle/>
            <a:p>
              <a:pPr marL="0" indent="0" algn="ctr">
                <a:lnSpc>
                  <a:spcPct val="83000"/>
                </a:lnSpc>
                <a:buNone/>
              </a:pPr>
              <a:r>
                <a:rPr lang="en-US" sz="2000" dirty="0">
                  <a:solidFill>
                    <a:srgbClr val="006482"/>
                  </a:solidFill>
                  <a:latin typeface="Barlow Light" pitchFamily="34" charset="0"/>
                  <a:ea typeface="Barlow Light" pitchFamily="34" charset="-122"/>
                  <a:cs typeface="Barlow Light" pitchFamily="34" charset="-120"/>
                </a:rPr>
                <a:t>1/3</a:t>
              </a:r>
              <a:endParaRPr lang="en-US" sz="2000" dirty="0"/>
            </a:p>
          </p:txBody>
        </p:sp>
        <p:sp>
          <p:nvSpPr>
            <p:cNvPr id="12" name="Text 10"/>
            <p:cNvSpPr/>
            <p:nvPr/>
          </p:nvSpPr>
          <p:spPr>
            <a:xfrm>
              <a:off x="743428" y="5380006"/>
              <a:ext cx="5393396" cy="162719"/>
            </a:xfrm>
            <a:prstGeom prst="rect">
              <a:avLst/>
            </a:prstGeom>
            <a:noFill/>
            <a:ln/>
          </p:spPr>
          <p:txBody>
            <a:bodyPr wrap="none" lIns="0" tIns="0" rIns="0" bIns="0" rtlCol="0" anchor="t"/>
            <a:lstStyle/>
            <a:p>
              <a:pPr marL="0" indent="0" algn="ctr">
                <a:lnSpc>
                  <a:spcPct val="104000"/>
                </a:lnSpc>
                <a:buNone/>
              </a:pPr>
              <a:r>
                <a:rPr lang="en-US" sz="1400" b="1" dirty="0" err="1">
                  <a:solidFill>
                    <a:srgbClr val="006482"/>
                  </a:solidFill>
                  <a:latin typeface="Barlow Light" pitchFamily="34" charset="0"/>
                </a:rPr>
                <a:t>Pflegeeinrichtungen</a:t>
              </a:r>
              <a:endParaRPr lang="en-US" sz="1400" b="1" dirty="0"/>
            </a:p>
          </p:txBody>
        </p:sp>
        <p:sp>
          <p:nvSpPr>
            <p:cNvPr id="16" name="Text 14"/>
            <p:cNvSpPr/>
            <p:nvPr/>
          </p:nvSpPr>
          <p:spPr>
            <a:xfrm>
              <a:off x="889297" y="5776593"/>
              <a:ext cx="5101657" cy="455959"/>
            </a:xfrm>
            <a:prstGeom prst="rect">
              <a:avLst/>
            </a:prstGeom>
            <a:noFill/>
            <a:ln/>
          </p:spPr>
          <p:txBody>
            <a:bodyPr wrap="square" lIns="0" tIns="0" rIns="0" bIns="0" rtlCol="0" anchor="t">
              <a:spAutoFit/>
            </a:bodyPr>
            <a:lstStyle/>
            <a:p>
              <a:pPr marL="0" indent="0" algn="ctr">
                <a:lnSpc>
                  <a:spcPct val="109000"/>
                </a:lnSpc>
                <a:buNone/>
              </a:pPr>
              <a:r>
                <a:rPr lang="en-US" sz="1400" dirty="0">
                  <a:solidFill>
                    <a:srgbClr val="006482"/>
                  </a:solidFill>
                  <a:latin typeface="Barlow" pitchFamily="34" charset="0"/>
                  <a:ea typeface="Barlow" pitchFamily="34" charset="-122"/>
                  <a:cs typeface="Barlow" pitchFamily="34" charset="-120"/>
                </a:rPr>
                <a:t>Mehr als jeder dritte Bewohner von Pflegeheimen ist mangelernährt oder von Mangelernährung bedroht.</a:t>
              </a:r>
              <a:endParaRPr lang="en-US" sz="1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61475" y="689670"/>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rPr>
              <a:t>Screening auf </a:t>
            </a:r>
            <a:r>
              <a:rPr lang="en-US" sz="2500" dirty="0" err="1">
                <a:solidFill>
                  <a:srgbClr val="006482"/>
                </a:solidFill>
                <a:latin typeface="Barlow Light" pitchFamily="34" charset="0"/>
              </a:rPr>
              <a:t>Mangelernährung</a:t>
            </a:r>
            <a:r>
              <a:rPr lang="en-US" sz="2500" dirty="0">
                <a:solidFill>
                  <a:srgbClr val="006482"/>
                </a:solidFill>
                <a:latin typeface="Barlow Light" pitchFamily="34" charset="0"/>
              </a:rPr>
              <a:t> </a:t>
            </a:r>
            <a:endParaRPr lang="en-US" sz="25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95350" y="1330471"/>
            <a:ext cx="3484558" cy="1866529"/>
          </a:xfrm>
          <a:prstGeom prst="rect">
            <a:avLst/>
          </a:prstGeom>
        </p:spPr>
      </p:pic>
      <p:sp>
        <p:nvSpPr>
          <p:cNvPr id="5" name="Text 2"/>
          <p:cNvSpPr/>
          <p:nvPr/>
        </p:nvSpPr>
        <p:spPr>
          <a:xfrm>
            <a:off x="1835169" y="1391313"/>
            <a:ext cx="3380606" cy="344583"/>
          </a:xfrm>
          <a:prstGeom prst="rect">
            <a:avLst/>
          </a:prstGeom>
          <a:noFill/>
          <a:ln/>
        </p:spPr>
        <p:txBody>
          <a:bodyPr wrap="square" lIns="0" tIns="0" rIns="0" bIns="0" rtlCol="0" anchor="t">
            <a:normAutofit fontScale="77500" lnSpcReduction="20000"/>
          </a:bodyPr>
          <a:lstStyle/>
          <a:p>
            <a:pPr marL="0" indent="0" algn="ctr">
              <a:lnSpc>
                <a:spcPct val="104000"/>
              </a:lnSpc>
              <a:buNone/>
            </a:pPr>
            <a:r>
              <a:rPr lang="en-US" sz="1600" dirty="0">
                <a:solidFill>
                  <a:srgbClr val="006482"/>
                </a:solidFill>
                <a:latin typeface="Barlow Light" pitchFamily="34" charset="0"/>
                <a:ea typeface="Barlow Light" pitchFamily="34" charset="-122"/>
                <a:cs typeface="Barlow Light" pitchFamily="34" charset="-120"/>
              </a:rPr>
              <a:t>MUST – Malnutrition Universal Screening Tool</a:t>
            </a:r>
            <a:endParaRPr lang="en-US" sz="1600" dirty="0"/>
          </a:p>
        </p:txBody>
      </p:sp>
      <p:sp>
        <p:nvSpPr>
          <p:cNvPr id="6" name="Text 3"/>
          <p:cNvSpPr/>
          <p:nvPr/>
        </p:nvSpPr>
        <p:spPr>
          <a:xfrm>
            <a:off x="1845391" y="1640841"/>
            <a:ext cx="3380606" cy="1511425"/>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Entwickelt für Krankenhaus- und </a:t>
            </a:r>
            <a:r>
              <a:rPr lang="en-US" sz="1300" dirty="0" err="1">
                <a:solidFill>
                  <a:srgbClr val="006482"/>
                </a:solidFill>
                <a:latin typeface="Barlow" pitchFamily="34" charset="0"/>
                <a:ea typeface="Barlow" pitchFamily="34" charset="-122"/>
                <a:cs typeface="Barlow" pitchFamily="34" charset="-120"/>
              </a:rPr>
              <a:t>Pflegeeinrichtungen</a:t>
            </a:r>
            <a:r>
              <a:rPr lang="en-US" sz="1300" dirty="0">
                <a:solidFill>
                  <a:srgbClr val="006482"/>
                </a:solidFill>
                <a:latin typeface="Barlow" pitchFamily="34" charset="0"/>
                <a:ea typeface="Barlow" pitchFamily="34" charset="-122"/>
                <a:cs typeface="Barlow" pitchFamily="34" charset="-120"/>
              </a:rPr>
              <a:t>. Eines der am häufigsten verwendeten validierten Screening-Instrumente in Europa, das schnell und einfach angewendet werden kann.</a:t>
            </a:r>
            <a:endParaRPr lang="en-US" sz="1300" dirty="0"/>
          </a:p>
        </p:txBody>
      </p:sp>
      <p:grpSp>
        <p:nvGrpSpPr>
          <p:cNvPr id="19" name="Gruppieren 18">
            <a:extLst>
              <a:ext uri="{FF2B5EF4-FFF2-40B4-BE49-F238E27FC236}">
                <a16:creationId xmlns:a16="http://schemas.microsoft.com/office/drawing/2014/main" id="{B1D4CF2A-04B2-D24A-570D-E85D15A8F392}"/>
              </a:ext>
            </a:extLst>
          </p:cNvPr>
          <p:cNvGrpSpPr/>
          <p:nvPr/>
        </p:nvGrpSpPr>
        <p:grpSpPr>
          <a:xfrm>
            <a:off x="1815793" y="3305104"/>
            <a:ext cx="3512652" cy="1715629"/>
            <a:chOff x="4430479" y="1611269"/>
            <a:chExt cx="3144064" cy="1765630"/>
          </a:xfrm>
        </p:grpSpPr>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30479" y="1611269"/>
              <a:ext cx="3144064" cy="1765630"/>
            </a:xfrm>
            <a:prstGeom prst="rect">
              <a:avLst/>
            </a:prstGeom>
          </p:spPr>
        </p:pic>
        <p:sp>
          <p:nvSpPr>
            <p:cNvPr id="8" name="Text 4"/>
            <p:cNvSpPr/>
            <p:nvPr/>
          </p:nvSpPr>
          <p:spPr>
            <a:xfrm>
              <a:off x="4570431" y="1666250"/>
              <a:ext cx="2960668" cy="217583"/>
            </a:xfrm>
            <a:prstGeom prst="rect">
              <a:avLst/>
            </a:prstGeom>
            <a:noFill/>
            <a:ln/>
          </p:spPr>
          <p:txBody>
            <a:bodyPr wrap="square" lIns="0" tIns="0" rIns="0" bIns="0" rtlCol="0" anchor="t">
              <a:normAutofit/>
            </a:bodyPr>
            <a:lstStyle/>
            <a:p>
              <a:pPr marL="0" indent="0" algn="ctr">
                <a:lnSpc>
                  <a:spcPct val="104000"/>
                </a:lnSpc>
                <a:buNone/>
              </a:pPr>
              <a:r>
                <a:rPr lang="en-US" sz="1200" dirty="0">
                  <a:solidFill>
                    <a:srgbClr val="006482"/>
                  </a:solidFill>
                  <a:latin typeface="Barlow Light" pitchFamily="34" charset="0"/>
                  <a:ea typeface="Barlow Light" pitchFamily="34" charset="-122"/>
                  <a:cs typeface="Barlow Light" pitchFamily="34" charset="-120"/>
                </a:rPr>
                <a:t>NRS 2002 – Nutritional Risk Screening</a:t>
              </a:r>
              <a:endParaRPr lang="en-US" sz="1200" dirty="0"/>
            </a:p>
          </p:txBody>
        </p:sp>
        <p:sp>
          <p:nvSpPr>
            <p:cNvPr id="9" name="Text 5"/>
            <p:cNvSpPr/>
            <p:nvPr/>
          </p:nvSpPr>
          <p:spPr>
            <a:xfrm>
              <a:off x="4522177" y="1931145"/>
              <a:ext cx="2960668" cy="1323082"/>
            </a:xfrm>
            <a:prstGeom prst="rect">
              <a:avLst/>
            </a:prstGeom>
            <a:noFill/>
            <a:ln/>
          </p:spPr>
          <p:txBody>
            <a:bodyPr wrap="square" lIns="0" tIns="0" rIns="0" bIns="0" rtlCol="0" anchor="t">
              <a:normAutofit lnSpcReduction="10000"/>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Speziell für ältere Patienten in Krankenhäusern validiert. Berücksichtigt sowohl den Ernährungsstatus als auch den Schweregrad der Erkrankung für eine umfassende Risikobewertung.</a:t>
              </a:r>
              <a:endParaRPr lang="en-US" sz="1300" dirty="0"/>
            </a:p>
          </p:txBody>
        </p:sp>
      </p:grpSp>
      <p:grpSp>
        <p:nvGrpSpPr>
          <p:cNvPr id="20" name="Gruppieren 19">
            <a:extLst>
              <a:ext uri="{FF2B5EF4-FFF2-40B4-BE49-F238E27FC236}">
                <a16:creationId xmlns:a16="http://schemas.microsoft.com/office/drawing/2014/main" id="{4268A25A-3597-985B-51A3-61CF8A6055C4}"/>
              </a:ext>
            </a:extLst>
          </p:cNvPr>
          <p:cNvGrpSpPr/>
          <p:nvPr/>
        </p:nvGrpSpPr>
        <p:grpSpPr>
          <a:xfrm>
            <a:off x="1769146" y="5169609"/>
            <a:ext cx="3533096" cy="1392752"/>
            <a:chOff x="7997124" y="1613366"/>
            <a:chExt cx="3533096" cy="1392752"/>
          </a:xfrm>
        </p:grpSpPr>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17567" y="1613366"/>
              <a:ext cx="3512653" cy="1392752"/>
            </a:xfrm>
            <a:prstGeom prst="rect">
              <a:avLst/>
            </a:prstGeom>
          </p:spPr>
        </p:pic>
        <p:sp>
          <p:nvSpPr>
            <p:cNvPr id="11" name="Text 6"/>
            <p:cNvSpPr/>
            <p:nvPr/>
          </p:nvSpPr>
          <p:spPr>
            <a:xfrm>
              <a:off x="7997124" y="1637637"/>
              <a:ext cx="3512652" cy="258465"/>
            </a:xfrm>
            <a:prstGeom prst="rect">
              <a:avLst/>
            </a:prstGeom>
            <a:noFill/>
            <a:ln/>
          </p:spPr>
          <p:txBody>
            <a:bodyPr wrap="none" lIns="0" tIns="0" rIns="0" bIns="0" rtlCol="0" anchor="t"/>
            <a:lstStyle/>
            <a:p>
              <a:pPr algn="ctr">
                <a:lnSpc>
                  <a:spcPct val="104000"/>
                </a:lnSpc>
              </a:pPr>
              <a:r>
                <a:rPr lang="en-US" sz="1200" dirty="0" err="1">
                  <a:solidFill>
                    <a:srgbClr val="006482"/>
                  </a:solidFill>
                  <a:latin typeface="Barlow Light" pitchFamily="34" charset="0"/>
                </a:rPr>
                <a:t>Strongkids</a:t>
              </a:r>
              <a:endParaRPr lang="en-US" sz="1200" dirty="0">
                <a:solidFill>
                  <a:srgbClr val="006482"/>
                </a:solidFill>
                <a:latin typeface="Barlow Light" pitchFamily="34" charset="0"/>
              </a:endParaRPr>
            </a:p>
          </p:txBody>
        </p:sp>
        <p:sp>
          <p:nvSpPr>
            <p:cNvPr id="12" name="Text 7"/>
            <p:cNvSpPr/>
            <p:nvPr/>
          </p:nvSpPr>
          <p:spPr>
            <a:xfrm>
              <a:off x="8129374" y="1911878"/>
              <a:ext cx="3352308" cy="1047673"/>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Speziell für Kinder im Krankenhaus entwickelt. Ermöglicht eine einfache und schnelle Risikobewertung für Mangelernährung bei pädiatrischen Patienten.</a:t>
              </a:r>
              <a:endParaRPr lang="en-US" sz="1300" dirty="0"/>
            </a:p>
          </p:txBody>
        </p:sp>
      </p:grpSp>
      <p:grpSp>
        <p:nvGrpSpPr>
          <p:cNvPr id="18" name="Gruppieren 17">
            <a:extLst>
              <a:ext uri="{FF2B5EF4-FFF2-40B4-BE49-F238E27FC236}">
                <a16:creationId xmlns:a16="http://schemas.microsoft.com/office/drawing/2014/main" id="{D168521F-5131-04D7-F8ED-2F916868C551}"/>
              </a:ext>
            </a:extLst>
          </p:cNvPr>
          <p:cNvGrpSpPr/>
          <p:nvPr/>
        </p:nvGrpSpPr>
        <p:grpSpPr>
          <a:xfrm>
            <a:off x="6889760" y="6079982"/>
            <a:ext cx="5057637" cy="529233"/>
            <a:chOff x="661475" y="5382815"/>
            <a:chExt cx="10868745" cy="529233"/>
          </a:xfrm>
        </p:grpSpPr>
        <p:sp>
          <p:nvSpPr>
            <p:cNvPr id="13" name="Shape 8"/>
            <p:cNvSpPr/>
            <p:nvPr/>
          </p:nvSpPr>
          <p:spPr>
            <a:xfrm>
              <a:off x="661475" y="5382815"/>
              <a:ext cx="10868745" cy="516731"/>
            </a:xfrm>
            <a:prstGeom prst="roundRect">
              <a:avLst>
                <a:gd name="adj" fmla="val 7502"/>
              </a:avLst>
            </a:prstGeom>
            <a:solidFill>
              <a:srgbClr val="FCF2B5"/>
            </a:solidFill>
            <a:ln/>
          </p:spPr>
          <p:txBody>
            <a:bodyPr/>
            <a:lstStyle/>
            <a:p>
              <a:endParaRPr lang="de-DE"/>
            </a:p>
          </p:txBody>
        </p:sp>
        <p:sp>
          <p:nvSpPr>
            <p:cNvPr id="15" name="Text 9"/>
            <p:cNvSpPr/>
            <p:nvPr/>
          </p:nvSpPr>
          <p:spPr>
            <a:xfrm>
              <a:off x="1082312" y="5382815"/>
              <a:ext cx="10166195" cy="529233"/>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000000"/>
                  </a:solidFill>
                  <a:latin typeface="Barlow" pitchFamily="34" charset="0"/>
                  <a:ea typeface="Barlow" pitchFamily="34" charset="-122"/>
                  <a:cs typeface="Barlow" pitchFamily="34" charset="-120"/>
                </a:rPr>
                <a:t>Trotz der Verfügbarkeit validierter Instrumente bleibt Mangelernährung aufgrund fehlender Routine-Screenings in der Praxis häufig unentdeckt.</a:t>
              </a:r>
              <a:endParaRPr lang="en-US" sz="1200" dirty="0"/>
            </a:p>
          </p:txBody>
        </p:sp>
      </p:grpSp>
      <p:sp>
        <p:nvSpPr>
          <p:cNvPr id="17" name="Text 4">
            <a:extLst>
              <a:ext uri="{FF2B5EF4-FFF2-40B4-BE49-F238E27FC236}">
                <a16:creationId xmlns:a16="http://schemas.microsoft.com/office/drawing/2014/main" id="{F6372E19-5E84-FEE0-3374-B14D7598DEED}"/>
              </a:ext>
            </a:extLst>
          </p:cNvPr>
          <p:cNvSpPr/>
          <p:nvPr/>
        </p:nvSpPr>
        <p:spPr>
          <a:xfrm>
            <a:off x="195808" y="3223744"/>
            <a:ext cx="1599542" cy="162719"/>
          </a:xfrm>
          <a:prstGeom prst="rect">
            <a:avLst/>
          </a:prstGeom>
          <a:noFill/>
          <a:ln/>
        </p:spPr>
        <p:txBody>
          <a:bodyPr wrap="none" lIns="0" tIns="0" rIns="0" bIns="0" rtlCol="0" anchor="t"/>
          <a:lstStyle/>
          <a:p>
            <a:pPr marL="0" indent="0" algn="ctr">
              <a:lnSpc>
                <a:spcPct val="104000"/>
              </a:lnSpc>
              <a:buNone/>
            </a:pPr>
            <a:r>
              <a:rPr lang="en-US" sz="1400" b="1" dirty="0">
                <a:solidFill>
                  <a:srgbClr val="006482"/>
                </a:solidFill>
                <a:latin typeface="Barlow Light" pitchFamily="34" charset="0"/>
                <a:ea typeface="Barlow Light" pitchFamily="34" charset="-122"/>
                <a:cs typeface="Barlow Light" pitchFamily="34" charset="-120"/>
              </a:rPr>
              <a:t>Schritt 1: Screening </a:t>
            </a:r>
            <a:endParaRPr lang="en-US" sz="1400" b="1" dirty="0"/>
          </a:p>
        </p:txBody>
      </p:sp>
      <p:sp>
        <p:nvSpPr>
          <p:cNvPr id="22" name="Text 4">
            <a:extLst>
              <a:ext uri="{FF2B5EF4-FFF2-40B4-BE49-F238E27FC236}">
                <a16:creationId xmlns:a16="http://schemas.microsoft.com/office/drawing/2014/main" id="{37232BB6-44F7-61F5-A41A-92D939B4D887}"/>
              </a:ext>
            </a:extLst>
          </p:cNvPr>
          <p:cNvSpPr/>
          <p:nvPr/>
        </p:nvSpPr>
        <p:spPr>
          <a:xfrm>
            <a:off x="5718002" y="3223743"/>
            <a:ext cx="1599542" cy="162719"/>
          </a:xfrm>
          <a:prstGeom prst="rect">
            <a:avLst/>
          </a:prstGeom>
          <a:noFill/>
          <a:ln/>
        </p:spPr>
        <p:txBody>
          <a:bodyPr wrap="none" lIns="0" tIns="0" rIns="0" bIns="0" rtlCol="0" anchor="t"/>
          <a:lstStyle/>
          <a:p>
            <a:pPr marL="0" indent="0" algn="ctr">
              <a:lnSpc>
                <a:spcPct val="104000"/>
              </a:lnSpc>
              <a:buNone/>
            </a:pPr>
            <a:r>
              <a:rPr lang="en-US" sz="1400" b="1" dirty="0">
                <a:solidFill>
                  <a:srgbClr val="006482"/>
                </a:solidFill>
                <a:latin typeface="Barlow Light" pitchFamily="34" charset="0"/>
                <a:ea typeface="Barlow Light" pitchFamily="34" charset="-122"/>
                <a:cs typeface="Barlow Light" pitchFamily="34" charset="-120"/>
              </a:rPr>
              <a:t>Schritt 2: Diagnose  </a:t>
            </a:r>
            <a:endParaRPr lang="en-US" sz="1400" b="1" dirty="0"/>
          </a:p>
        </p:txBody>
      </p:sp>
      <p:pic>
        <p:nvPicPr>
          <p:cNvPr id="24" name="Image 0" descr="preencoded.png">
            <a:extLst>
              <a:ext uri="{FF2B5EF4-FFF2-40B4-BE49-F238E27FC236}">
                <a16:creationId xmlns:a16="http://schemas.microsoft.com/office/drawing/2014/main" id="{BC4B308E-6DE3-BD86-2031-AEEB00DF62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65550" y="1969823"/>
            <a:ext cx="3484558" cy="2777409"/>
          </a:xfrm>
          <a:prstGeom prst="rect">
            <a:avLst/>
          </a:prstGeom>
        </p:spPr>
      </p:pic>
      <p:sp>
        <p:nvSpPr>
          <p:cNvPr id="26" name="Text 2">
            <a:extLst>
              <a:ext uri="{FF2B5EF4-FFF2-40B4-BE49-F238E27FC236}">
                <a16:creationId xmlns:a16="http://schemas.microsoft.com/office/drawing/2014/main" id="{2A904FEC-D8DF-AC12-E436-2CEBE14086CE}"/>
              </a:ext>
            </a:extLst>
          </p:cNvPr>
          <p:cNvSpPr/>
          <p:nvPr/>
        </p:nvSpPr>
        <p:spPr>
          <a:xfrm>
            <a:off x="7465550" y="2006394"/>
            <a:ext cx="3380606" cy="225903"/>
          </a:xfrm>
          <a:prstGeom prst="rect">
            <a:avLst/>
          </a:prstGeom>
          <a:noFill/>
          <a:ln/>
        </p:spPr>
        <p:txBody>
          <a:bodyPr wrap="square" lIns="0" tIns="0" rIns="0" bIns="0" rtlCol="0" anchor="t">
            <a:normAutofit/>
          </a:bodyPr>
          <a:lstStyle/>
          <a:p>
            <a:pPr marL="0" indent="0" algn="ctr">
              <a:lnSpc>
                <a:spcPct val="104000"/>
              </a:lnSpc>
              <a:buNone/>
            </a:pPr>
            <a:r>
              <a:rPr lang="en-US" sz="1300" dirty="0">
                <a:solidFill>
                  <a:srgbClr val="006482"/>
                </a:solidFill>
                <a:latin typeface="Barlow Light" pitchFamily="34" charset="0"/>
                <a:ea typeface="Barlow Light" pitchFamily="34" charset="-122"/>
                <a:cs typeface="Barlow Light" pitchFamily="34" charset="-120"/>
              </a:rPr>
              <a:t>GLIM-</a:t>
            </a:r>
            <a:r>
              <a:rPr lang="en-US" sz="1300" dirty="0" err="1">
                <a:solidFill>
                  <a:srgbClr val="006482"/>
                </a:solidFill>
                <a:latin typeface="Barlow Light" pitchFamily="34" charset="0"/>
                <a:ea typeface="Barlow Light" pitchFamily="34" charset="-122"/>
                <a:cs typeface="Barlow Light" pitchFamily="34" charset="-120"/>
              </a:rPr>
              <a:t>Kriterien</a:t>
            </a:r>
            <a:r>
              <a:rPr lang="en-US" sz="1300" dirty="0">
                <a:solidFill>
                  <a:srgbClr val="006482"/>
                </a:solidFill>
                <a:latin typeface="Barlow Light" pitchFamily="34" charset="0"/>
                <a:ea typeface="Barlow Light" pitchFamily="34" charset="-122"/>
                <a:cs typeface="Barlow Light" pitchFamily="34" charset="-120"/>
              </a:rPr>
              <a:t> </a:t>
            </a:r>
            <a:endParaRPr lang="en-US" sz="1300" dirty="0"/>
          </a:p>
        </p:txBody>
      </p:sp>
      <p:sp>
        <p:nvSpPr>
          <p:cNvPr id="28" name="Text 3">
            <a:extLst>
              <a:ext uri="{FF2B5EF4-FFF2-40B4-BE49-F238E27FC236}">
                <a16:creationId xmlns:a16="http://schemas.microsoft.com/office/drawing/2014/main" id="{41A48D68-BC73-D02B-98F6-FF6B846F1C13}"/>
              </a:ext>
            </a:extLst>
          </p:cNvPr>
          <p:cNvSpPr/>
          <p:nvPr/>
        </p:nvSpPr>
        <p:spPr>
          <a:xfrm>
            <a:off x="7514087" y="2532859"/>
            <a:ext cx="3380606" cy="2173356"/>
          </a:xfrm>
          <a:prstGeom prst="rect">
            <a:avLst/>
          </a:prstGeom>
          <a:noFill/>
          <a:ln/>
        </p:spPr>
        <p:txBody>
          <a:bodyPr wrap="square" lIns="0" tIns="0" rIns="0" bIns="0" rtlCol="0" anchor="t">
            <a:normAutofit/>
          </a:bodyPr>
          <a:lstStyle/>
          <a:p>
            <a:pPr fontAlgn="t">
              <a:lnSpc>
                <a:spcPts val="1500"/>
              </a:lnSpc>
              <a:buFont typeface="Arial" panose="020B0604020202020204" pitchFamily="34" charset="0"/>
              <a:buChar char="•"/>
            </a:pPr>
            <a:r>
              <a:rPr lang="de-DE" sz="1300" dirty="0">
                <a:solidFill>
                  <a:srgbClr val="006482"/>
                </a:solidFill>
                <a:latin typeface="Barlow" pitchFamily="34" charset="0"/>
              </a:rPr>
              <a:t>Phänotypisches Kriterium: </a:t>
            </a:r>
          </a:p>
          <a:p>
            <a:pPr marL="742950" lvl="1" indent="-285750" fontAlgn="t">
              <a:lnSpc>
                <a:spcPts val="1500"/>
              </a:lnSpc>
              <a:buFont typeface="Arial" panose="020B0604020202020204" pitchFamily="34" charset="0"/>
              <a:buChar char="•"/>
            </a:pPr>
            <a:r>
              <a:rPr lang="de-DE" sz="1300" dirty="0">
                <a:solidFill>
                  <a:srgbClr val="006482"/>
                </a:solidFill>
                <a:latin typeface="Barlow" pitchFamily="34" charset="0"/>
              </a:rPr>
              <a:t>Gewichtsverlust</a:t>
            </a:r>
          </a:p>
          <a:p>
            <a:pPr marL="742950" lvl="1" indent="-285750" fontAlgn="t">
              <a:lnSpc>
                <a:spcPts val="1500"/>
              </a:lnSpc>
              <a:buFont typeface="Arial" panose="020B0604020202020204" pitchFamily="34" charset="0"/>
              <a:buChar char="•"/>
            </a:pPr>
            <a:r>
              <a:rPr lang="de-DE" sz="1300" dirty="0">
                <a:solidFill>
                  <a:srgbClr val="006482"/>
                </a:solidFill>
                <a:latin typeface="Barlow" pitchFamily="34" charset="0"/>
              </a:rPr>
              <a:t>Niedriger BMI</a:t>
            </a:r>
          </a:p>
          <a:p>
            <a:pPr marL="742950" lvl="1" indent="-285750" fontAlgn="t">
              <a:lnSpc>
                <a:spcPts val="1500"/>
              </a:lnSpc>
              <a:buFont typeface="Arial" panose="020B0604020202020204" pitchFamily="34" charset="0"/>
              <a:buChar char="•"/>
            </a:pPr>
            <a:r>
              <a:rPr lang="de-DE" sz="1300" dirty="0">
                <a:solidFill>
                  <a:srgbClr val="006482"/>
                </a:solidFill>
                <a:latin typeface="Barlow" pitchFamily="34" charset="0"/>
              </a:rPr>
              <a:t>Reduzierte Muskelmasse</a:t>
            </a:r>
          </a:p>
          <a:p>
            <a:pPr fontAlgn="t">
              <a:lnSpc>
                <a:spcPts val="1500"/>
              </a:lnSpc>
              <a:buFont typeface="Arial" panose="020B0604020202020204" pitchFamily="34" charset="0"/>
              <a:buChar char="•"/>
            </a:pPr>
            <a:r>
              <a:rPr lang="de-DE" sz="1300" dirty="0">
                <a:solidFill>
                  <a:srgbClr val="006482"/>
                </a:solidFill>
                <a:latin typeface="Barlow" pitchFamily="34" charset="0"/>
              </a:rPr>
              <a:t>Ätiologisches Kriterium: </a:t>
            </a:r>
          </a:p>
          <a:p>
            <a:pPr marL="742950" lvl="1" indent="-285750" fontAlgn="t">
              <a:lnSpc>
                <a:spcPts val="1500"/>
              </a:lnSpc>
              <a:buFont typeface="Arial" panose="020B0604020202020204" pitchFamily="34" charset="0"/>
              <a:buChar char="•"/>
            </a:pPr>
            <a:r>
              <a:rPr lang="de-DE" sz="1300" dirty="0">
                <a:solidFill>
                  <a:srgbClr val="006482"/>
                </a:solidFill>
                <a:latin typeface="Barlow" pitchFamily="34" charset="0"/>
              </a:rPr>
              <a:t>Verminderte Nahrungsaufnahme/Resorption</a:t>
            </a:r>
          </a:p>
          <a:p>
            <a:pPr marL="742950" lvl="1" indent="-285750" fontAlgn="t">
              <a:lnSpc>
                <a:spcPts val="1500"/>
              </a:lnSpc>
              <a:buFont typeface="Arial" panose="020B0604020202020204" pitchFamily="34" charset="0"/>
              <a:buChar char="•"/>
            </a:pPr>
            <a:r>
              <a:rPr lang="de-DE" sz="1300" dirty="0">
                <a:solidFill>
                  <a:srgbClr val="006482"/>
                </a:solidFill>
                <a:latin typeface="Barlow" pitchFamily="34" charset="0"/>
              </a:rPr>
              <a:t>Entzündung oder Krankheitslast</a:t>
            </a:r>
          </a:p>
          <a:p>
            <a:pPr fontAlgn="t">
              <a:lnSpc>
                <a:spcPts val="1500"/>
              </a:lnSpc>
              <a:buNone/>
            </a:pPr>
            <a:r>
              <a:rPr lang="de-DE" sz="1300" dirty="0">
                <a:solidFill>
                  <a:srgbClr val="006482"/>
                </a:solidFill>
                <a:latin typeface="Barlow" pitchFamily="34" charset="0"/>
              </a:rPr>
              <a:t>➡ Diagnose einer Mangelernährung: mindestens 1 phänotypisches + 1 ätiologisches Kriterium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661627" y="806352"/>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Folgen der Mangelernährung für den Einzelnen</a:t>
            </a:r>
            <a:endParaRPr lang="en-US" sz="25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1817414"/>
            <a:ext cx="413434" cy="413445"/>
          </a:xfrm>
          <a:prstGeom prst="rect">
            <a:avLst/>
          </a:prstGeom>
        </p:spPr>
      </p:pic>
      <p:sp>
        <p:nvSpPr>
          <p:cNvPr id="4" name="Text 1"/>
          <p:cNvSpPr/>
          <p:nvPr/>
        </p:nvSpPr>
        <p:spPr>
          <a:xfrm>
            <a:off x="1281577" y="1817414"/>
            <a:ext cx="4710888"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Deutlich erhöhte Morbidität und Mortalität</a:t>
            </a:r>
            <a:endParaRPr lang="en-US" sz="1600" dirty="0"/>
          </a:p>
        </p:txBody>
      </p:sp>
      <p:sp>
        <p:nvSpPr>
          <p:cNvPr id="5" name="Text 2"/>
          <p:cNvSpPr/>
          <p:nvPr/>
        </p:nvSpPr>
        <p:spPr>
          <a:xfrm>
            <a:off x="1281577" y="2175098"/>
            <a:ext cx="4710888" cy="1323082"/>
          </a:xfrm>
          <a:prstGeom prst="rect">
            <a:avLst/>
          </a:prstGeom>
          <a:noFill/>
          <a:ln/>
        </p:spPr>
        <p:txBody>
          <a:bodyPr wrap="square" lIns="0" tIns="0" rIns="0" bIns="0" rtlCol="0" anchor="t">
            <a:normAutofit fontScale="92500"/>
          </a:bodyPr>
          <a:lstStyle/>
          <a:p>
            <a:pPr marL="0" indent="0" algn="just">
              <a:lnSpc>
                <a:spcPct val="133000"/>
              </a:lnSpc>
              <a:buNone/>
            </a:pPr>
            <a:r>
              <a:rPr lang="de-DE" sz="1200" dirty="0">
                <a:solidFill>
                  <a:srgbClr val="006482"/>
                </a:solidFill>
                <a:latin typeface="Barlow" pitchFamily="34" charset="0"/>
                <a:ea typeface="Barlow" pitchFamily="34" charset="-122"/>
                <a:cs typeface="Barlow" pitchFamily="34" charset="-120"/>
              </a:rPr>
              <a:t>Mangelernährung hat erhebliche Auswirkungen auf den Behandlungserfolg. Mangelernährte Patientinnen und Patienten entwickeln deutlich häufiger Komplikationen als gut ernährte Patienten. Ihr Risiko für Infektionen ist im Krankenhaus mehr als dreimal so hoch. Zudem führt Mangelernährung zu längeren Krankenhausaufenthalten, verzögert die Genesung und ist mit einer erhöhten Sterblichkeit verbunden.</a:t>
            </a:r>
            <a:endParaRPr lang="en-US" sz="12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99132" y="1817414"/>
            <a:ext cx="413434" cy="413445"/>
          </a:xfrm>
          <a:prstGeom prst="rect">
            <a:avLst/>
          </a:prstGeom>
        </p:spPr>
      </p:pic>
      <p:sp>
        <p:nvSpPr>
          <p:cNvPr id="7" name="Text 3"/>
          <p:cNvSpPr/>
          <p:nvPr/>
        </p:nvSpPr>
        <p:spPr>
          <a:xfrm>
            <a:off x="6819233" y="1817414"/>
            <a:ext cx="4710987"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Schlechtere Lebensqualität</a:t>
            </a:r>
            <a:endParaRPr lang="en-US" sz="1600" dirty="0"/>
          </a:p>
        </p:txBody>
      </p:sp>
      <p:sp>
        <p:nvSpPr>
          <p:cNvPr id="8" name="Text 4"/>
          <p:cNvSpPr/>
          <p:nvPr/>
        </p:nvSpPr>
        <p:spPr>
          <a:xfrm>
            <a:off x="6819233" y="2175098"/>
            <a:ext cx="4710987" cy="1323082"/>
          </a:xfrm>
          <a:prstGeom prst="rect">
            <a:avLst/>
          </a:prstGeom>
          <a:noFill/>
          <a:ln/>
        </p:spPr>
        <p:txBody>
          <a:bodyPr wrap="square" lIns="0" tIns="0" rIns="0" bIns="0" rtlCol="0" anchor="t">
            <a:normAutofit fontScale="92500"/>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Mangelernährung hat besonders bei älteren Menschen weitreichende Folgen. Sie beeinträchtigt die körperliche Leistungsfähigkeit, die Mobilität sowie die Selbstständigkeit im Alltag. Dadurch sinkt die Fähigkeit, alltägliche Aktivitäten selbstständig zu bewältigen erheblich während das Risiko für Pflegebedürftigkeit steigt.</a:t>
            </a:r>
            <a:endParaRPr lang="en-US" sz="13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1475" y="3828876"/>
            <a:ext cx="413434" cy="413445"/>
          </a:xfrm>
          <a:prstGeom prst="rect">
            <a:avLst/>
          </a:prstGeom>
        </p:spPr>
      </p:pic>
      <p:sp>
        <p:nvSpPr>
          <p:cNvPr id="10" name="Text 5"/>
          <p:cNvSpPr/>
          <p:nvPr/>
        </p:nvSpPr>
        <p:spPr>
          <a:xfrm>
            <a:off x="1281577" y="3828876"/>
            <a:ext cx="4710888"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Beeinträchtigtes Wachstum bei Kindern</a:t>
            </a:r>
            <a:endParaRPr lang="en-US" sz="1600" dirty="0"/>
          </a:p>
        </p:txBody>
      </p:sp>
      <p:sp>
        <p:nvSpPr>
          <p:cNvPr id="11" name="Text 6"/>
          <p:cNvSpPr/>
          <p:nvPr/>
        </p:nvSpPr>
        <p:spPr>
          <a:xfrm>
            <a:off x="1281577" y="4186559"/>
            <a:ext cx="4710888" cy="1323082"/>
          </a:xfrm>
          <a:prstGeom prst="rect">
            <a:avLst/>
          </a:prstGeom>
          <a:noFill/>
          <a:ln/>
        </p:spPr>
        <p:txBody>
          <a:bodyPr wrap="square" lIns="0" tIns="0" rIns="0" bIns="0" rtlCol="0" anchor="t">
            <a:normAutofit fontScale="92500" lnSpcReduction="20000"/>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Mangelernährung beeinträchtigt Wachstum und Entwicklung von Kindern nachhaltig. Eine unzureichende Nährstoffversorgung kann sowohl die körperliche Entwicklung als auch die kognitive Leistungsfähigkeit negativ beeinflussen. Wird Mangelernährung nicht rechtzeitig erkannt und behandelt, können langfristige gesundheitliche Folgen entstehen. </a:t>
            </a:r>
            <a:endParaRPr lang="en-US" sz="130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199132" y="3828876"/>
            <a:ext cx="413434" cy="413445"/>
          </a:xfrm>
          <a:prstGeom prst="rect">
            <a:avLst/>
          </a:prstGeom>
        </p:spPr>
      </p:pic>
      <p:sp>
        <p:nvSpPr>
          <p:cNvPr id="13" name="Text 7"/>
          <p:cNvSpPr/>
          <p:nvPr/>
        </p:nvSpPr>
        <p:spPr>
          <a:xfrm>
            <a:off x="6819233" y="3828876"/>
            <a:ext cx="4710987"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Schlechtes Therapieansprechen bei Krebs</a:t>
            </a:r>
            <a:endParaRPr lang="en-US" sz="1600" dirty="0"/>
          </a:p>
        </p:txBody>
      </p:sp>
      <p:sp>
        <p:nvSpPr>
          <p:cNvPr id="14" name="Text 8"/>
          <p:cNvSpPr/>
          <p:nvPr/>
        </p:nvSpPr>
        <p:spPr>
          <a:xfrm>
            <a:off x="6819233" y="4186559"/>
            <a:ext cx="4710987" cy="1323082"/>
          </a:xfrm>
          <a:prstGeom prst="rect">
            <a:avLst/>
          </a:prstGeom>
          <a:noFill/>
          <a:ln/>
        </p:spPr>
        <p:txBody>
          <a:bodyPr wrap="square" lIns="0" tIns="0" rIns="0" bIns="0" rtlCol="0" anchor="t">
            <a:normAutofit fontScale="92500" lnSpcReduction="20000"/>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Mangelernährung beeinträchtigt bei Krebspatientinnen und Krebspatienten den Behandlungserfolg. Sie geht mit einer geringeren Therapieverträglichkeit, schlechteren Behandlungsergebnissen und einer verminderten Lebensqualität einher. Eine frühzeitige Ernährungsintervention kann die Therapieverträglichkeit und den Behandlungserfolg positiv beeinflussen.</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3">
            <a:duotone>
              <a:schemeClr val="accent1">
                <a:shade val="45000"/>
                <a:satMod val="135000"/>
              </a:schemeClr>
              <a:prstClr val="white"/>
            </a:duotone>
          </a:blip>
          <a:stretch>
            <a:fillRect/>
          </a:stretch>
        </p:blipFill>
        <p:spPr>
          <a:xfrm>
            <a:off x="84708" y="1086556"/>
            <a:ext cx="4680036" cy="4684887"/>
          </a:xfrm>
          <a:prstGeom prst="rect">
            <a:avLst/>
          </a:prstGeom>
        </p:spPr>
      </p:pic>
      <p:sp>
        <p:nvSpPr>
          <p:cNvPr id="4" name="Text 0"/>
          <p:cNvSpPr/>
          <p:nvPr/>
        </p:nvSpPr>
        <p:spPr>
          <a:xfrm>
            <a:off x="4764744" y="575916"/>
            <a:ext cx="7234092" cy="1472803"/>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LBMZ spielen eine Schlüsselrolle bei der Bekämpfung </a:t>
            </a:r>
            <a:r>
              <a:rPr lang="en-US" sz="2500" dirty="0" err="1">
                <a:solidFill>
                  <a:srgbClr val="006482"/>
                </a:solidFill>
                <a:latin typeface="Barlow Light" pitchFamily="34" charset="0"/>
                <a:ea typeface="Barlow Light" pitchFamily="34" charset="-122"/>
                <a:cs typeface="Barlow Light" pitchFamily="34" charset="-120"/>
              </a:rPr>
              <a:t>krankheitsbedingter</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Mangelernährung</a:t>
            </a:r>
            <a:r>
              <a:rPr lang="en-US" sz="2500" dirty="0">
                <a:solidFill>
                  <a:srgbClr val="006482"/>
                </a:solidFill>
                <a:latin typeface="Barlow Light" pitchFamily="34" charset="0"/>
                <a:ea typeface="Barlow Light" pitchFamily="34" charset="-122"/>
                <a:cs typeface="Barlow Light" pitchFamily="34" charset="-120"/>
              </a:rPr>
              <a:t> (DRM)</a:t>
            </a:r>
            <a:endParaRPr lang="en-US" sz="2500" dirty="0"/>
          </a:p>
        </p:txBody>
      </p:sp>
      <p:sp>
        <p:nvSpPr>
          <p:cNvPr id="5" name="Text 1"/>
          <p:cNvSpPr/>
          <p:nvPr/>
        </p:nvSpPr>
        <p:spPr>
          <a:xfrm>
            <a:off x="5390817" y="2264668"/>
            <a:ext cx="5981947" cy="518517"/>
          </a:xfrm>
          <a:prstGeom prst="rect">
            <a:avLst/>
          </a:prstGeom>
          <a:noFill/>
          <a:ln/>
        </p:spPr>
        <p:txBody>
          <a:bodyPr wrap="none" lIns="0" tIns="0" rIns="0" bIns="0" rtlCol="0" anchor="t"/>
          <a:lstStyle/>
          <a:p>
            <a:pPr marL="0" indent="0" algn="ctr">
              <a:lnSpc>
                <a:spcPct val="83000"/>
              </a:lnSpc>
              <a:buNone/>
            </a:pPr>
            <a:r>
              <a:rPr lang="en-US" sz="4050" dirty="0">
                <a:solidFill>
                  <a:srgbClr val="006482"/>
                </a:solidFill>
                <a:latin typeface="Barlow Light" pitchFamily="34" charset="0"/>
                <a:ea typeface="Barlow Light" pitchFamily="34" charset="-122"/>
                <a:cs typeface="Barlow Light" pitchFamily="34" charset="-120"/>
              </a:rPr>
              <a:t>33M</a:t>
            </a:r>
            <a:endParaRPr lang="en-US" sz="4050" dirty="0"/>
          </a:p>
        </p:txBody>
      </p:sp>
      <p:sp>
        <p:nvSpPr>
          <p:cNvPr id="6" name="Text 2"/>
          <p:cNvSpPr/>
          <p:nvPr/>
        </p:nvSpPr>
        <p:spPr>
          <a:xfrm>
            <a:off x="5233360" y="2973586"/>
            <a:ext cx="6296860" cy="245566"/>
          </a:xfrm>
          <a:prstGeom prst="rect">
            <a:avLst/>
          </a:prstGeom>
          <a:noFill/>
          <a:ln/>
        </p:spPr>
        <p:txBody>
          <a:bodyPr wrap="none" lIns="0" tIns="0" rIns="0" bIns="0" rtlCol="0" anchor="t"/>
          <a:lstStyle/>
          <a:p>
            <a:pPr marL="0" indent="0" algn="ctr">
              <a:lnSpc>
                <a:spcPct val="104000"/>
              </a:lnSpc>
              <a:buNone/>
            </a:pPr>
            <a:r>
              <a:rPr lang="en-US" sz="1500" dirty="0">
                <a:solidFill>
                  <a:srgbClr val="006482"/>
                </a:solidFill>
                <a:latin typeface="Barlow Light" pitchFamily="34" charset="0"/>
                <a:ea typeface="Barlow Light" pitchFamily="34" charset="-122"/>
                <a:cs typeface="Barlow Light" pitchFamily="34" charset="-120"/>
              </a:rPr>
              <a:t>Menschen in Europa</a:t>
            </a:r>
            <a:endParaRPr lang="en-US" sz="1500" dirty="0"/>
          </a:p>
        </p:txBody>
      </p:sp>
      <p:sp>
        <p:nvSpPr>
          <p:cNvPr id="7" name="Text 3"/>
          <p:cNvSpPr/>
          <p:nvPr/>
        </p:nvSpPr>
        <p:spPr>
          <a:xfrm>
            <a:off x="5233360" y="3308648"/>
            <a:ext cx="6296860" cy="245170"/>
          </a:xfrm>
          <a:prstGeom prst="rect">
            <a:avLst/>
          </a:prstGeom>
          <a:noFill/>
          <a:ln/>
        </p:spPr>
        <p:txBody>
          <a:bodyPr wrap="none" lIns="0" tIns="0" rIns="0" bIns="0" rtlCol="0" anchor="t"/>
          <a:lstStyle/>
          <a:p>
            <a:pPr marL="0" indent="0" algn="ctr">
              <a:lnSpc>
                <a:spcPct val="130000"/>
              </a:lnSpc>
              <a:buNone/>
            </a:pPr>
            <a:r>
              <a:rPr lang="en-US" sz="1200" dirty="0">
                <a:solidFill>
                  <a:srgbClr val="006482"/>
                </a:solidFill>
                <a:latin typeface="Barlow" pitchFamily="34" charset="0"/>
                <a:ea typeface="Barlow" pitchFamily="34" charset="-122"/>
                <a:cs typeface="Barlow" pitchFamily="34" charset="-120"/>
              </a:rPr>
              <a:t>gefährdet durch Mangelernährung</a:t>
            </a:r>
            <a:endParaRPr lang="en-US" sz="1200" dirty="0"/>
          </a:p>
        </p:txBody>
      </p:sp>
      <p:sp>
        <p:nvSpPr>
          <p:cNvPr id="8" name="Text 4"/>
          <p:cNvSpPr/>
          <p:nvPr/>
        </p:nvSpPr>
        <p:spPr>
          <a:xfrm>
            <a:off x="5390817" y="3930749"/>
            <a:ext cx="5981947" cy="518517"/>
          </a:xfrm>
          <a:prstGeom prst="rect">
            <a:avLst/>
          </a:prstGeom>
          <a:noFill/>
          <a:ln/>
        </p:spPr>
        <p:txBody>
          <a:bodyPr wrap="none" lIns="0" tIns="0" rIns="0" bIns="0" rtlCol="0" anchor="t"/>
          <a:lstStyle/>
          <a:p>
            <a:pPr marL="0" indent="0" algn="ctr">
              <a:lnSpc>
                <a:spcPct val="83000"/>
              </a:lnSpc>
              <a:buNone/>
            </a:pPr>
            <a:r>
              <a:rPr lang="en-US" sz="4050" dirty="0">
                <a:solidFill>
                  <a:srgbClr val="006482"/>
                </a:solidFill>
                <a:latin typeface="Barlow Light" pitchFamily="34" charset="0"/>
                <a:ea typeface="Barlow Light" pitchFamily="34" charset="-122"/>
                <a:cs typeface="Barlow Light" pitchFamily="34" charset="-120"/>
              </a:rPr>
              <a:t>€170Mrd</a:t>
            </a:r>
            <a:endParaRPr lang="en-US" sz="4050" dirty="0"/>
          </a:p>
        </p:txBody>
      </p:sp>
      <p:sp>
        <p:nvSpPr>
          <p:cNvPr id="9" name="Text 5"/>
          <p:cNvSpPr/>
          <p:nvPr/>
        </p:nvSpPr>
        <p:spPr>
          <a:xfrm>
            <a:off x="5233360" y="4639667"/>
            <a:ext cx="6296860" cy="245566"/>
          </a:xfrm>
          <a:prstGeom prst="rect">
            <a:avLst/>
          </a:prstGeom>
          <a:noFill/>
          <a:ln/>
        </p:spPr>
        <p:txBody>
          <a:bodyPr wrap="none" lIns="0" tIns="0" rIns="0" bIns="0" rtlCol="0" anchor="t"/>
          <a:lstStyle/>
          <a:p>
            <a:pPr marL="0" indent="0" algn="ctr">
              <a:lnSpc>
                <a:spcPct val="104000"/>
              </a:lnSpc>
              <a:buNone/>
            </a:pPr>
            <a:r>
              <a:rPr lang="en-US" sz="1500" dirty="0">
                <a:solidFill>
                  <a:srgbClr val="006482"/>
                </a:solidFill>
                <a:latin typeface="Barlow Light" pitchFamily="34" charset="0"/>
                <a:ea typeface="Barlow Light" pitchFamily="34" charset="-122"/>
                <a:cs typeface="Barlow Light" pitchFamily="34" charset="-120"/>
              </a:rPr>
              <a:t>Kosten pro Jahr</a:t>
            </a:r>
            <a:endParaRPr lang="en-US" sz="1500" dirty="0"/>
          </a:p>
        </p:txBody>
      </p:sp>
      <p:sp>
        <p:nvSpPr>
          <p:cNvPr id="10" name="Text 6"/>
          <p:cNvSpPr/>
          <p:nvPr/>
        </p:nvSpPr>
        <p:spPr>
          <a:xfrm>
            <a:off x="5233360" y="4974729"/>
            <a:ext cx="6296860" cy="245170"/>
          </a:xfrm>
          <a:prstGeom prst="rect">
            <a:avLst/>
          </a:prstGeom>
          <a:noFill/>
          <a:ln/>
        </p:spPr>
        <p:txBody>
          <a:bodyPr wrap="none" lIns="0" tIns="0" rIns="0" bIns="0" rtlCol="0" anchor="t"/>
          <a:lstStyle/>
          <a:p>
            <a:pPr marL="0" indent="0" algn="ctr">
              <a:lnSpc>
                <a:spcPct val="130000"/>
              </a:lnSpc>
              <a:buNone/>
            </a:pPr>
            <a:r>
              <a:rPr lang="en-US" sz="1200" dirty="0">
                <a:solidFill>
                  <a:srgbClr val="006482"/>
                </a:solidFill>
                <a:latin typeface="Barlow" pitchFamily="34" charset="0"/>
                <a:ea typeface="Barlow" pitchFamily="34" charset="-122"/>
                <a:cs typeface="Barlow" pitchFamily="34" charset="-120"/>
              </a:rPr>
              <a:t>Direkte Kosten der Mangelernährung für europäische Gesundheitssysteme</a:t>
            </a:r>
            <a:endParaRPr lang="en-US" sz="1200" dirty="0"/>
          </a:p>
        </p:txBody>
      </p:sp>
      <p:sp>
        <p:nvSpPr>
          <p:cNvPr id="11" name="Text 7"/>
          <p:cNvSpPr/>
          <p:nvPr/>
        </p:nvSpPr>
        <p:spPr>
          <a:xfrm>
            <a:off x="5233360" y="5387777"/>
            <a:ext cx="6296860" cy="980678"/>
          </a:xfrm>
          <a:prstGeom prst="rect">
            <a:avLst/>
          </a:prstGeom>
          <a:noFill/>
          <a:ln/>
        </p:spPr>
        <p:txBody>
          <a:bodyPr wrap="square" lIns="0" tIns="0" rIns="0" bIns="0" rtlCol="0" anchor="t">
            <a:normAutofit/>
          </a:bodyPr>
          <a:lstStyle/>
          <a:p>
            <a:pPr marL="0" indent="0" algn="just">
              <a:lnSpc>
                <a:spcPct val="130000"/>
              </a:lnSpc>
              <a:buNone/>
            </a:pPr>
            <a:r>
              <a:rPr lang="en-US" sz="1200" dirty="0">
                <a:solidFill>
                  <a:srgbClr val="006482"/>
                </a:solidFill>
                <a:latin typeface="Barlow" pitchFamily="34" charset="0"/>
                <a:ea typeface="Barlow" pitchFamily="34" charset="-122"/>
                <a:cs typeface="Barlow" pitchFamily="34" charset="-120"/>
              </a:rPr>
              <a:t>DRM erhöht Komplikationen, verlängert den Krankenhausaufenthalt, steigert die Sterblichkeit, vermindert die Unabhängigkeit und Lebensqualität und treibt die Gesundheitskosten in die Höhe. LBMZ sind ein zentrales Instrument, um diesen Teufelskreis zu durchbrechen und das klinische Ergebnis von Patienten nachhaltig zu verbessern.</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661475" y="617141"/>
            <a:ext cx="10868745" cy="490934"/>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Wirtschaftliche Folgen der Mangelernährung</a:t>
            </a:r>
            <a:endParaRPr lang="en-US" sz="2500" dirty="0"/>
          </a:p>
        </p:txBody>
      </p:sp>
      <p:sp>
        <p:nvSpPr>
          <p:cNvPr id="3" name="Text 1"/>
          <p:cNvSpPr/>
          <p:nvPr/>
        </p:nvSpPr>
        <p:spPr>
          <a:xfrm>
            <a:off x="661475" y="1406525"/>
            <a:ext cx="11478330"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Mangelernährung ist nicht nur ein klinisches, sondern auch ein erhebliches wirtschaftliches Problem für Gesundheitssysteme in ganz Europa.</a:t>
            </a:r>
            <a:endParaRPr lang="en-US" sz="1200" dirty="0"/>
          </a:p>
        </p:txBody>
      </p:sp>
      <p:sp>
        <p:nvSpPr>
          <p:cNvPr id="4" name="Shape 2"/>
          <p:cNvSpPr/>
          <p:nvPr/>
        </p:nvSpPr>
        <p:spPr>
          <a:xfrm>
            <a:off x="661475" y="1819573"/>
            <a:ext cx="10868745" cy="3401120"/>
          </a:xfrm>
          <a:prstGeom prst="roundRect">
            <a:avLst>
              <a:gd name="adj" fmla="val 1940"/>
            </a:avLst>
          </a:prstGeom>
          <a:noFill/>
          <a:ln w="6350">
            <a:solidFill>
              <a:srgbClr val="000000">
                <a:alpha val="8000"/>
              </a:srgbClr>
            </a:solidFill>
            <a:prstDash val="solid"/>
          </a:ln>
        </p:spPr>
        <p:txBody>
          <a:bodyPr/>
          <a:lstStyle/>
          <a:p>
            <a:endParaRPr lang="de-DE"/>
          </a:p>
        </p:txBody>
      </p:sp>
      <p:sp>
        <p:nvSpPr>
          <p:cNvPr id="5" name="Shape 3"/>
          <p:cNvSpPr/>
          <p:nvPr/>
        </p:nvSpPr>
        <p:spPr>
          <a:xfrm>
            <a:off x="661475" y="2265958"/>
            <a:ext cx="10868745" cy="9820"/>
          </a:xfrm>
          <a:prstGeom prst="rect">
            <a:avLst/>
          </a:prstGeom>
          <a:solidFill>
            <a:srgbClr val="000000">
              <a:alpha val="8000"/>
            </a:srgbClr>
          </a:solidFill>
          <a:ln/>
        </p:spPr>
        <p:txBody>
          <a:bodyPr/>
          <a:lstStyle/>
          <a:p>
            <a:endParaRPr lang="de-DE"/>
          </a:p>
        </p:txBody>
      </p:sp>
      <p:sp>
        <p:nvSpPr>
          <p:cNvPr id="6" name="Shape 4"/>
          <p:cNvSpPr/>
          <p:nvPr/>
        </p:nvSpPr>
        <p:spPr>
          <a:xfrm>
            <a:off x="661475" y="2954338"/>
            <a:ext cx="10868745" cy="9820"/>
          </a:xfrm>
          <a:prstGeom prst="rect">
            <a:avLst/>
          </a:prstGeom>
          <a:solidFill>
            <a:srgbClr val="000000">
              <a:alpha val="8000"/>
            </a:srgbClr>
          </a:solidFill>
          <a:ln/>
        </p:spPr>
        <p:txBody>
          <a:bodyPr/>
          <a:lstStyle/>
          <a:p>
            <a:endParaRPr lang="de-DE"/>
          </a:p>
        </p:txBody>
      </p:sp>
      <p:sp>
        <p:nvSpPr>
          <p:cNvPr id="7" name="Shape 5"/>
          <p:cNvSpPr/>
          <p:nvPr/>
        </p:nvSpPr>
        <p:spPr>
          <a:xfrm>
            <a:off x="661475" y="3642717"/>
            <a:ext cx="10868745" cy="9820"/>
          </a:xfrm>
          <a:prstGeom prst="rect">
            <a:avLst/>
          </a:prstGeom>
          <a:solidFill>
            <a:srgbClr val="000000">
              <a:alpha val="8000"/>
            </a:srgbClr>
          </a:solidFill>
          <a:ln/>
        </p:spPr>
        <p:txBody>
          <a:bodyPr/>
          <a:lstStyle/>
          <a:p>
            <a:endParaRPr lang="de-DE"/>
          </a:p>
        </p:txBody>
      </p:sp>
      <p:sp>
        <p:nvSpPr>
          <p:cNvPr id="8" name="Shape 6"/>
          <p:cNvSpPr/>
          <p:nvPr/>
        </p:nvSpPr>
        <p:spPr>
          <a:xfrm>
            <a:off x="661475" y="4085927"/>
            <a:ext cx="10868745" cy="9820"/>
          </a:xfrm>
          <a:prstGeom prst="rect">
            <a:avLst/>
          </a:prstGeom>
          <a:solidFill>
            <a:srgbClr val="000000">
              <a:alpha val="8000"/>
            </a:srgbClr>
          </a:solidFill>
          <a:ln/>
        </p:spPr>
        <p:txBody>
          <a:bodyPr/>
          <a:lstStyle/>
          <a:p>
            <a:endParaRPr lang="de-DE"/>
          </a:p>
        </p:txBody>
      </p:sp>
      <p:sp>
        <p:nvSpPr>
          <p:cNvPr id="9" name="Shape 7"/>
          <p:cNvSpPr/>
          <p:nvPr/>
        </p:nvSpPr>
        <p:spPr>
          <a:xfrm>
            <a:off x="661475" y="4529138"/>
            <a:ext cx="10868745" cy="9820"/>
          </a:xfrm>
          <a:prstGeom prst="rect">
            <a:avLst/>
          </a:prstGeom>
          <a:solidFill>
            <a:srgbClr val="000000">
              <a:alpha val="8000"/>
            </a:srgbClr>
          </a:solidFill>
          <a:ln/>
        </p:spPr>
        <p:txBody>
          <a:bodyPr/>
          <a:lstStyle/>
          <a:p>
            <a:endParaRPr lang="de-DE"/>
          </a:p>
        </p:txBody>
      </p:sp>
      <p:sp>
        <p:nvSpPr>
          <p:cNvPr id="10" name="Shape 8"/>
          <p:cNvSpPr/>
          <p:nvPr/>
        </p:nvSpPr>
        <p:spPr>
          <a:xfrm>
            <a:off x="667924" y="1825923"/>
            <a:ext cx="3256774" cy="440035"/>
          </a:xfrm>
          <a:prstGeom prst="rect">
            <a:avLst/>
          </a:prstGeom>
          <a:solidFill>
            <a:srgbClr val="00437A"/>
          </a:solidFill>
          <a:ln/>
        </p:spPr>
        <p:txBody>
          <a:bodyPr/>
          <a:lstStyle/>
          <a:p>
            <a:endParaRPr lang="de-DE"/>
          </a:p>
        </p:txBody>
      </p:sp>
      <p:sp>
        <p:nvSpPr>
          <p:cNvPr id="11" name="Text 9"/>
          <p:cNvSpPr/>
          <p:nvPr/>
        </p:nvSpPr>
        <p:spPr>
          <a:xfrm>
            <a:off x="824983" y="1921768"/>
            <a:ext cx="3552240" cy="245170"/>
          </a:xfrm>
          <a:prstGeom prst="rect">
            <a:avLst/>
          </a:prstGeom>
          <a:noFill/>
          <a:ln/>
        </p:spPr>
        <p:txBody>
          <a:bodyPr wrap="none" lIns="0" tIns="0" rIns="0" bIns="0" rtlCol="0" anchor="t"/>
          <a:lstStyle/>
          <a:p>
            <a:pPr marL="0" indent="0" algn="l">
              <a:lnSpc>
                <a:spcPct val="130000"/>
              </a:lnSpc>
              <a:buNone/>
            </a:pPr>
            <a:r>
              <a:rPr lang="en-US" sz="1200" b="1" dirty="0">
                <a:solidFill>
                  <a:srgbClr val="FFFFFF"/>
                </a:solidFill>
                <a:latin typeface="Barlow Bold" pitchFamily="34" charset="0"/>
                <a:ea typeface="Barlow Bold" pitchFamily="34" charset="-122"/>
                <a:cs typeface="Barlow Bold" pitchFamily="34" charset="-120"/>
              </a:rPr>
              <a:t>Land</a:t>
            </a:r>
            <a:endParaRPr lang="en-US" sz="1200" dirty="0"/>
          </a:p>
        </p:txBody>
      </p:sp>
      <p:sp>
        <p:nvSpPr>
          <p:cNvPr id="12" name="Shape 10"/>
          <p:cNvSpPr/>
          <p:nvPr/>
        </p:nvSpPr>
        <p:spPr>
          <a:xfrm>
            <a:off x="3924698" y="1825923"/>
            <a:ext cx="3799586" cy="440035"/>
          </a:xfrm>
          <a:prstGeom prst="rect">
            <a:avLst/>
          </a:prstGeom>
          <a:solidFill>
            <a:srgbClr val="00437A"/>
          </a:solidFill>
          <a:ln/>
        </p:spPr>
        <p:txBody>
          <a:bodyPr/>
          <a:lstStyle/>
          <a:p>
            <a:endParaRPr lang="de-DE"/>
          </a:p>
        </p:txBody>
      </p:sp>
      <p:sp>
        <p:nvSpPr>
          <p:cNvPr id="13" name="Text 11"/>
          <p:cNvSpPr/>
          <p:nvPr/>
        </p:nvSpPr>
        <p:spPr>
          <a:xfrm>
            <a:off x="4081757" y="1921768"/>
            <a:ext cx="4095052" cy="245170"/>
          </a:xfrm>
          <a:prstGeom prst="rect">
            <a:avLst/>
          </a:prstGeom>
          <a:noFill/>
          <a:ln/>
        </p:spPr>
        <p:txBody>
          <a:bodyPr wrap="none" lIns="0" tIns="0" rIns="0" bIns="0" rtlCol="0" anchor="t"/>
          <a:lstStyle/>
          <a:p>
            <a:pPr marL="0" indent="0" algn="l">
              <a:lnSpc>
                <a:spcPct val="130000"/>
              </a:lnSpc>
              <a:buNone/>
            </a:pPr>
            <a:r>
              <a:rPr lang="en-US" sz="1200" b="1" dirty="0">
                <a:solidFill>
                  <a:srgbClr val="FFFFFF"/>
                </a:solidFill>
                <a:latin typeface="Barlow Bold" pitchFamily="34" charset="0"/>
                <a:ea typeface="Barlow Bold" pitchFamily="34" charset="-122"/>
                <a:cs typeface="Barlow Bold" pitchFamily="34" charset="-120"/>
              </a:rPr>
              <a:t>Kosten </a:t>
            </a:r>
            <a:r>
              <a:rPr lang="en-US" sz="1200" b="1" dirty="0" err="1">
                <a:solidFill>
                  <a:srgbClr val="FFFFFF"/>
                </a:solidFill>
                <a:latin typeface="Barlow Bold" pitchFamily="34" charset="0"/>
                <a:ea typeface="Barlow Bold" pitchFamily="34" charset="-122"/>
                <a:cs typeface="Barlow Bold" pitchFamily="34" charset="-120"/>
              </a:rPr>
              <a:t>durch</a:t>
            </a:r>
            <a:r>
              <a:rPr lang="en-US" sz="1200" b="1" dirty="0">
                <a:solidFill>
                  <a:srgbClr val="FFFFFF"/>
                </a:solidFill>
                <a:latin typeface="Barlow Bold" pitchFamily="34" charset="0"/>
                <a:ea typeface="Barlow Bold" pitchFamily="34" charset="-122"/>
                <a:cs typeface="Barlow Bold" pitchFamily="34" charset="-120"/>
              </a:rPr>
              <a:t> Mangelernährung</a:t>
            </a:r>
            <a:endParaRPr lang="en-US" sz="1200" dirty="0"/>
          </a:p>
        </p:txBody>
      </p:sp>
      <p:sp>
        <p:nvSpPr>
          <p:cNvPr id="14" name="Shape 12"/>
          <p:cNvSpPr/>
          <p:nvPr/>
        </p:nvSpPr>
        <p:spPr>
          <a:xfrm>
            <a:off x="7724284" y="1825923"/>
            <a:ext cx="3799586" cy="440035"/>
          </a:xfrm>
          <a:prstGeom prst="rect">
            <a:avLst/>
          </a:prstGeom>
          <a:solidFill>
            <a:srgbClr val="00437A"/>
          </a:solidFill>
          <a:ln/>
        </p:spPr>
        <p:txBody>
          <a:bodyPr/>
          <a:lstStyle/>
          <a:p>
            <a:endParaRPr lang="de-DE"/>
          </a:p>
        </p:txBody>
      </p:sp>
      <p:sp>
        <p:nvSpPr>
          <p:cNvPr id="15" name="Text 13"/>
          <p:cNvSpPr/>
          <p:nvPr/>
        </p:nvSpPr>
        <p:spPr>
          <a:xfrm>
            <a:off x="7881343" y="1921768"/>
            <a:ext cx="4095052" cy="245170"/>
          </a:xfrm>
          <a:prstGeom prst="rect">
            <a:avLst/>
          </a:prstGeom>
          <a:noFill/>
          <a:ln/>
        </p:spPr>
        <p:txBody>
          <a:bodyPr wrap="none" lIns="0" tIns="0" rIns="0" bIns="0" rtlCol="0" anchor="t"/>
          <a:lstStyle/>
          <a:p>
            <a:pPr marL="0" indent="0" algn="l">
              <a:lnSpc>
                <a:spcPct val="130000"/>
              </a:lnSpc>
              <a:buNone/>
            </a:pPr>
            <a:r>
              <a:rPr lang="en-US" sz="1200" b="1" dirty="0">
                <a:solidFill>
                  <a:srgbClr val="FFFFFF"/>
                </a:solidFill>
                <a:latin typeface="Barlow Bold" pitchFamily="34" charset="0"/>
                <a:ea typeface="Barlow Bold" pitchFamily="34" charset="-122"/>
                <a:cs typeface="Barlow Bold" pitchFamily="34" charset="-120"/>
              </a:rPr>
              <a:t>Anmerkung</a:t>
            </a:r>
            <a:endParaRPr lang="en-US" sz="1200" dirty="0"/>
          </a:p>
        </p:txBody>
      </p:sp>
      <p:sp>
        <p:nvSpPr>
          <p:cNvPr id="16" name="Text 14"/>
          <p:cNvSpPr/>
          <p:nvPr/>
        </p:nvSpPr>
        <p:spPr>
          <a:xfrm>
            <a:off x="824983" y="2364978"/>
            <a:ext cx="3552240"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England</a:t>
            </a:r>
            <a:endParaRPr lang="en-US" sz="1200" dirty="0"/>
          </a:p>
        </p:txBody>
      </p:sp>
      <p:sp>
        <p:nvSpPr>
          <p:cNvPr id="17" name="Text 15"/>
          <p:cNvSpPr/>
          <p:nvPr/>
        </p:nvSpPr>
        <p:spPr>
          <a:xfrm>
            <a:off x="4081757" y="2364978"/>
            <a:ext cx="4095052"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£ 19,6 Milliarden</a:t>
            </a:r>
            <a:endParaRPr lang="en-US" sz="1200" dirty="0"/>
          </a:p>
        </p:txBody>
      </p:sp>
      <p:sp>
        <p:nvSpPr>
          <p:cNvPr id="18" name="Text 16"/>
          <p:cNvSpPr/>
          <p:nvPr/>
        </p:nvSpPr>
        <p:spPr>
          <a:xfrm>
            <a:off x="7881343" y="2364978"/>
            <a:ext cx="3485467"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Öffentliche Ausgaben für Mangelernährung in 2011–12</a:t>
            </a:r>
            <a:endParaRPr lang="en-US" sz="1200" dirty="0"/>
          </a:p>
        </p:txBody>
      </p:sp>
      <p:sp>
        <p:nvSpPr>
          <p:cNvPr id="19" name="Text 17"/>
          <p:cNvSpPr/>
          <p:nvPr/>
        </p:nvSpPr>
        <p:spPr>
          <a:xfrm>
            <a:off x="824983" y="3053358"/>
            <a:ext cx="3552240"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Deutschland</a:t>
            </a:r>
            <a:endParaRPr lang="en-US" sz="1200" dirty="0"/>
          </a:p>
        </p:txBody>
      </p:sp>
      <p:sp>
        <p:nvSpPr>
          <p:cNvPr id="20" name="Text 18"/>
          <p:cNvSpPr/>
          <p:nvPr/>
        </p:nvSpPr>
        <p:spPr>
          <a:xfrm>
            <a:off x="4081757" y="3053358"/>
            <a:ext cx="4095052"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€ 9 Milliarden</a:t>
            </a:r>
            <a:endParaRPr lang="en-US" sz="1200" dirty="0"/>
          </a:p>
        </p:txBody>
      </p:sp>
      <p:sp>
        <p:nvSpPr>
          <p:cNvPr id="21" name="Text 19"/>
          <p:cNvSpPr/>
          <p:nvPr/>
        </p:nvSpPr>
        <p:spPr>
          <a:xfrm>
            <a:off x="7881343" y="3053358"/>
            <a:ext cx="3485467"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Zusatzkosten durch Mangelernährung in allen Versorgungsbereichen in 2003</a:t>
            </a:r>
            <a:endParaRPr lang="en-US" sz="1200" dirty="0"/>
          </a:p>
        </p:txBody>
      </p:sp>
      <p:sp>
        <p:nvSpPr>
          <p:cNvPr id="22" name="Text 20"/>
          <p:cNvSpPr/>
          <p:nvPr/>
        </p:nvSpPr>
        <p:spPr>
          <a:xfrm>
            <a:off x="824983" y="3741738"/>
            <a:ext cx="3552240"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Niederlande</a:t>
            </a:r>
            <a:endParaRPr lang="en-US" sz="1200" dirty="0"/>
          </a:p>
        </p:txBody>
      </p:sp>
      <p:sp>
        <p:nvSpPr>
          <p:cNvPr id="23" name="Text 21"/>
          <p:cNvSpPr/>
          <p:nvPr/>
        </p:nvSpPr>
        <p:spPr>
          <a:xfrm>
            <a:off x="4081757" y="3741738"/>
            <a:ext cx="4095052"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€ 1,9 Milliarden</a:t>
            </a:r>
            <a:endParaRPr lang="en-US" sz="1200" dirty="0"/>
          </a:p>
        </p:txBody>
      </p:sp>
      <p:sp>
        <p:nvSpPr>
          <p:cNvPr id="24" name="Text 22"/>
          <p:cNvSpPr/>
          <p:nvPr/>
        </p:nvSpPr>
        <p:spPr>
          <a:xfrm>
            <a:off x="7881343" y="3741738"/>
            <a:ext cx="4095052"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Zusatzkosten durch Mangelernährung in 2011</a:t>
            </a:r>
            <a:endParaRPr lang="en-US" sz="1200" dirty="0"/>
          </a:p>
        </p:txBody>
      </p:sp>
      <p:sp>
        <p:nvSpPr>
          <p:cNvPr id="25" name="Text 23"/>
          <p:cNvSpPr/>
          <p:nvPr/>
        </p:nvSpPr>
        <p:spPr>
          <a:xfrm>
            <a:off x="824983" y="4184948"/>
            <a:ext cx="3552240"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Irland</a:t>
            </a:r>
            <a:endParaRPr lang="en-US" sz="1200" dirty="0"/>
          </a:p>
        </p:txBody>
      </p:sp>
      <p:sp>
        <p:nvSpPr>
          <p:cNvPr id="26" name="Text 24"/>
          <p:cNvSpPr/>
          <p:nvPr/>
        </p:nvSpPr>
        <p:spPr>
          <a:xfrm>
            <a:off x="4081757" y="4184948"/>
            <a:ext cx="4095052"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€ 1,4 Milliarden</a:t>
            </a:r>
            <a:endParaRPr lang="en-US" sz="1200" dirty="0"/>
          </a:p>
        </p:txBody>
      </p:sp>
      <p:sp>
        <p:nvSpPr>
          <p:cNvPr id="27" name="Text 25"/>
          <p:cNvSpPr/>
          <p:nvPr/>
        </p:nvSpPr>
        <p:spPr>
          <a:xfrm>
            <a:off x="7881343" y="4184948"/>
            <a:ext cx="4095052"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Öffentliche Ausgaben für Mangelernährung in 2007</a:t>
            </a:r>
            <a:endParaRPr lang="en-US" sz="1200" dirty="0"/>
          </a:p>
        </p:txBody>
      </p:sp>
      <p:sp>
        <p:nvSpPr>
          <p:cNvPr id="28" name="Text 26"/>
          <p:cNvSpPr/>
          <p:nvPr/>
        </p:nvSpPr>
        <p:spPr>
          <a:xfrm>
            <a:off x="824983" y="4628158"/>
            <a:ext cx="3552240"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Kroatien</a:t>
            </a:r>
            <a:endParaRPr lang="en-US" sz="1200" dirty="0"/>
          </a:p>
        </p:txBody>
      </p:sp>
      <p:sp>
        <p:nvSpPr>
          <p:cNvPr id="29" name="Text 27"/>
          <p:cNvSpPr/>
          <p:nvPr/>
        </p:nvSpPr>
        <p:spPr>
          <a:xfrm>
            <a:off x="4081757" y="4628158"/>
            <a:ext cx="4095052" cy="245170"/>
          </a:xfrm>
          <a:prstGeom prst="rect">
            <a:avLst/>
          </a:prstGeom>
          <a:noFill/>
          <a:ln/>
        </p:spPr>
        <p:txBody>
          <a:bodyPr wrap="none" lIns="0" tIns="0" rIns="0" bIns="0" rtlCol="0" anchor="t"/>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€ 97,4 Millionen</a:t>
            </a:r>
            <a:endParaRPr lang="en-US" sz="1200" dirty="0"/>
          </a:p>
        </p:txBody>
      </p:sp>
      <p:sp>
        <p:nvSpPr>
          <p:cNvPr id="30" name="Text 28"/>
          <p:cNvSpPr/>
          <p:nvPr/>
        </p:nvSpPr>
        <p:spPr>
          <a:xfrm>
            <a:off x="7881343" y="4628158"/>
            <a:ext cx="3485467" cy="49033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Kosten der Mangelernährung für ausgewählte Diagnosen in 2012</a:t>
            </a:r>
            <a:endParaRPr lang="en-US" sz="1200" dirty="0"/>
          </a:p>
        </p:txBody>
      </p:sp>
      <p:sp>
        <p:nvSpPr>
          <p:cNvPr id="31" name="Shape 29"/>
          <p:cNvSpPr/>
          <p:nvPr/>
        </p:nvSpPr>
        <p:spPr>
          <a:xfrm>
            <a:off x="661475" y="5388570"/>
            <a:ext cx="10868745" cy="852289"/>
          </a:xfrm>
          <a:prstGeom prst="roundRect">
            <a:avLst>
              <a:gd name="adj" fmla="val 7743"/>
            </a:avLst>
          </a:prstGeom>
          <a:solidFill>
            <a:srgbClr val="CCE8FF"/>
          </a:solidFill>
          <a:ln/>
        </p:spPr>
        <p:txBody>
          <a:bodyPr/>
          <a:lstStyle/>
          <a:p>
            <a:endParaRPr lang="de-DE"/>
          </a:p>
        </p:txBody>
      </p:sp>
      <p:pic>
        <p:nvPicPr>
          <p:cNvPr id="32" name="Image 0" descr="preencoded.png"/>
          <p:cNvPicPr>
            <a:picLocks noChangeAspect="1"/>
          </p:cNvPicPr>
          <p:nvPr/>
        </p:nvPicPr>
        <p:blipFill>
          <a:blip r:embed="rId3"/>
          <a:stretch>
            <a:fillRect/>
          </a:stretch>
        </p:blipFill>
        <p:spPr>
          <a:xfrm>
            <a:off x="818534" y="5612408"/>
            <a:ext cx="196349" cy="157063"/>
          </a:xfrm>
          <a:prstGeom prst="rect">
            <a:avLst/>
          </a:prstGeom>
        </p:spPr>
      </p:pic>
      <p:sp>
        <p:nvSpPr>
          <p:cNvPr id="33" name="Text 30"/>
          <p:cNvSpPr/>
          <p:nvPr/>
        </p:nvSpPr>
        <p:spPr>
          <a:xfrm>
            <a:off x="1171943" y="5576987"/>
            <a:ext cx="10201218" cy="490339"/>
          </a:xfrm>
          <a:prstGeom prst="rect">
            <a:avLst/>
          </a:prstGeom>
          <a:noFill/>
          <a:ln/>
        </p:spPr>
        <p:txBody>
          <a:bodyPr wrap="square" lIns="0" tIns="0" rIns="0" bIns="0" rtlCol="0" anchor="t">
            <a:normAutofit/>
          </a:bodyPr>
          <a:lstStyle/>
          <a:p>
            <a:pPr>
              <a:lnSpc>
                <a:spcPct val="130000"/>
              </a:lnSpc>
            </a:pPr>
            <a:r>
              <a:rPr lang="en-US" sz="1200" dirty="0" err="1">
                <a:solidFill>
                  <a:srgbClr val="000000"/>
                </a:solidFill>
                <a:latin typeface="Barlow" pitchFamily="34" charset="0"/>
                <a:ea typeface="Barlow" pitchFamily="34" charset="-122"/>
                <a:cs typeface="Barlow" pitchFamily="34" charset="-120"/>
              </a:rPr>
              <a:t>Mangelernährung</a:t>
            </a:r>
            <a:r>
              <a:rPr lang="en-US" sz="1200" dirty="0">
                <a:solidFill>
                  <a:srgbClr val="000000"/>
                </a:solidFill>
                <a:latin typeface="Barlow" pitchFamily="34" charset="0"/>
                <a:ea typeface="Barlow" pitchFamily="34" charset="-122"/>
                <a:cs typeface="Barlow" pitchFamily="34" charset="-120"/>
              </a:rPr>
              <a:t> </a:t>
            </a:r>
            <a:r>
              <a:rPr lang="en-US" sz="1200" dirty="0" err="1">
                <a:solidFill>
                  <a:srgbClr val="000000"/>
                </a:solidFill>
                <a:latin typeface="Barlow" pitchFamily="34" charset="0"/>
                <a:ea typeface="Barlow" pitchFamily="34" charset="-122"/>
                <a:cs typeface="Barlow" pitchFamily="34" charset="-120"/>
              </a:rPr>
              <a:t>verursacht</a:t>
            </a:r>
            <a:r>
              <a:rPr lang="en-US" sz="1200" dirty="0">
                <a:solidFill>
                  <a:srgbClr val="000000"/>
                </a:solidFill>
                <a:latin typeface="Barlow" pitchFamily="34" charset="0"/>
                <a:ea typeface="Barlow" pitchFamily="34" charset="-122"/>
                <a:cs typeface="Barlow" pitchFamily="34" charset="-120"/>
              </a:rPr>
              <a:t> für die </a:t>
            </a:r>
            <a:r>
              <a:rPr lang="en-US" sz="1200" dirty="0" err="1">
                <a:solidFill>
                  <a:srgbClr val="000000"/>
                </a:solidFill>
                <a:latin typeface="Barlow" pitchFamily="34" charset="0"/>
                <a:ea typeface="Barlow" pitchFamily="34" charset="-122"/>
                <a:cs typeface="Barlow" pitchFamily="34" charset="-120"/>
              </a:rPr>
              <a:t>europäischen</a:t>
            </a:r>
            <a:r>
              <a:rPr lang="en-US" sz="1200" dirty="0">
                <a:solidFill>
                  <a:srgbClr val="000000"/>
                </a:solidFill>
                <a:latin typeface="Barlow" pitchFamily="34" charset="0"/>
                <a:ea typeface="Barlow" pitchFamily="34" charset="-122"/>
                <a:cs typeface="Barlow" pitchFamily="34" charset="-120"/>
              </a:rPr>
              <a:t> </a:t>
            </a:r>
            <a:r>
              <a:rPr lang="en-US" sz="1200" dirty="0" err="1">
                <a:solidFill>
                  <a:srgbClr val="000000"/>
                </a:solidFill>
                <a:latin typeface="Barlow" pitchFamily="34" charset="0"/>
                <a:ea typeface="Barlow" pitchFamily="34" charset="-122"/>
                <a:cs typeface="Barlow" pitchFamily="34" charset="-120"/>
              </a:rPr>
              <a:t>Gesundheitssysteme</a:t>
            </a:r>
            <a:r>
              <a:rPr lang="en-US" sz="1200" dirty="0">
                <a:solidFill>
                  <a:srgbClr val="000000"/>
                </a:solidFill>
                <a:latin typeface="Barlow" pitchFamily="34" charset="0"/>
                <a:ea typeface="Barlow" pitchFamily="34" charset="-122"/>
                <a:cs typeface="Barlow" pitchFamily="34" charset="-120"/>
              </a:rPr>
              <a:t> </a:t>
            </a:r>
            <a:r>
              <a:rPr lang="en-US" sz="1200" dirty="0" err="1">
                <a:solidFill>
                  <a:srgbClr val="000000"/>
                </a:solidFill>
                <a:latin typeface="Barlow" pitchFamily="34" charset="0"/>
                <a:ea typeface="Barlow" pitchFamily="34" charset="-122"/>
                <a:cs typeface="Barlow" pitchFamily="34" charset="-120"/>
              </a:rPr>
              <a:t>schätzungsweise</a:t>
            </a:r>
            <a:r>
              <a:rPr lang="en-US" sz="1200" dirty="0">
                <a:solidFill>
                  <a:srgbClr val="000000"/>
                </a:solidFill>
                <a:latin typeface="Barlow" pitchFamily="34" charset="0"/>
                <a:ea typeface="Barlow" pitchFamily="34" charset="-122"/>
                <a:cs typeface="Barlow" pitchFamily="34" charset="-120"/>
              </a:rPr>
              <a:t> Kosten in </a:t>
            </a:r>
            <a:r>
              <a:rPr lang="en-US" sz="1200" dirty="0" err="1">
                <a:solidFill>
                  <a:srgbClr val="000000"/>
                </a:solidFill>
                <a:latin typeface="Barlow" pitchFamily="34" charset="0"/>
                <a:ea typeface="Barlow" pitchFamily="34" charset="-122"/>
                <a:cs typeface="Barlow" pitchFamily="34" charset="-120"/>
              </a:rPr>
              <a:t>Höhe</a:t>
            </a:r>
            <a:r>
              <a:rPr lang="en-US" sz="1200" dirty="0">
                <a:solidFill>
                  <a:srgbClr val="000000"/>
                </a:solidFill>
                <a:latin typeface="Barlow" pitchFamily="34" charset="0"/>
                <a:ea typeface="Barlow" pitchFamily="34" charset="-122"/>
                <a:cs typeface="Barlow" pitchFamily="34" charset="-120"/>
              </a:rPr>
              <a:t> von </a:t>
            </a:r>
            <a:r>
              <a:rPr lang="en-US" sz="1200" b="1" dirty="0">
                <a:solidFill>
                  <a:srgbClr val="000000"/>
                </a:solidFill>
                <a:latin typeface="Barlow Bold" pitchFamily="34" charset="0"/>
                <a:ea typeface="Barlow Bold" pitchFamily="34" charset="-122"/>
                <a:cs typeface="Barlow Bold" pitchFamily="34" charset="-120"/>
              </a:rPr>
              <a:t>€ 170 Milliarden pro Jahr</a:t>
            </a:r>
            <a:r>
              <a:rPr lang="en-US" sz="1200" dirty="0">
                <a:solidFill>
                  <a:srgbClr val="000000"/>
                </a:solidFill>
                <a:latin typeface="Barlow" pitchFamily="34" charset="0"/>
                <a:ea typeface="Barlow" pitchFamily="34" charset="-122"/>
                <a:cs typeface="Barlow" pitchFamily="34" charset="-120"/>
              </a:rPr>
              <a:t> – eine Zahl, die die dringende Notwendigkeit systematischer Prävention und Behandlung unterstreicht.</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7619809"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7702457" y="491232"/>
            <a:ext cx="4406492" cy="5875536"/>
          </a:xfrm>
          <a:prstGeom prst="rect">
            <a:avLst/>
          </a:prstGeom>
        </p:spPr>
      </p:pic>
      <p:sp>
        <p:nvSpPr>
          <p:cNvPr id="4" name="Text 1"/>
          <p:cNvSpPr/>
          <p:nvPr/>
        </p:nvSpPr>
        <p:spPr>
          <a:xfrm>
            <a:off x="661475" y="2096691"/>
            <a:ext cx="6296860" cy="1033463"/>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Bekämpfung krankheitsbedingter Mangelernährung (DRM)</a:t>
            </a:r>
            <a:endParaRPr lang="en-US" sz="2500" dirty="0"/>
          </a:p>
        </p:txBody>
      </p:sp>
      <p:sp>
        <p:nvSpPr>
          <p:cNvPr id="5" name="Text 2"/>
          <p:cNvSpPr/>
          <p:nvPr/>
        </p:nvSpPr>
        <p:spPr>
          <a:xfrm>
            <a:off x="661475" y="3325465"/>
            <a:ext cx="6296860"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Ein Überblick über nationale Maßnahmen</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661475" y="486470"/>
            <a:ext cx="10868745" cy="387648"/>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Situation im Vereinigten Königreich</a:t>
            </a:r>
            <a:endParaRPr lang="en-US" sz="2500" dirty="0"/>
          </a:p>
        </p:txBody>
      </p:sp>
      <p:sp>
        <p:nvSpPr>
          <p:cNvPr id="3" name="Text 1"/>
          <p:cNvSpPr/>
          <p:nvPr/>
        </p:nvSpPr>
        <p:spPr>
          <a:xfrm>
            <a:off x="661475" y="1106587"/>
            <a:ext cx="5283068" cy="193774"/>
          </a:xfrm>
          <a:prstGeom prst="rect">
            <a:avLst/>
          </a:prstGeom>
          <a:noFill/>
          <a:ln/>
        </p:spPr>
        <p:txBody>
          <a:bodyPr wrap="none" lIns="0" tIns="0" rIns="0" bIns="0" rtlCol="0" anchor="t"/>
          <a:lstStyle/>
          <a:p>
            <a:pPr marL="0" indent="0" algn="l">
              <a:lnSpc>
                <a:spcPct val="104000"/>
              </a:lnSpc>
              <a:buNone/>
            </a:pPr>
            <a:r>
              <a:rPr lang="en-US" sz="1200" dirty="0">
                <a:solidFill>
                  <a:srgbClr val="006482"/>
                </a:solidFill>
                <a:latin typeface="Barlow Light" pitchFamily="34" charset="0"/>
                <a:ea typeface="Barlow Light" pitchFamily="34" charset="-122"/>
                <a:cs typeface="Barlow Light" pitchFamily="34" charset="-120"/>
              </a:rPr>
              <a:t>Prävalenz von DRM</a:t>
            </a:r>
            <a:endParaRPr lang="en-US" sz="1200" dirty="0"/>
          </a:p>
        </p:txBody>
      </p:sp>
      <p:sp>
        <p:nvSpPr>
          <p:cNvPr id="4" name="Text 2"/>
          <p:cNvSpPr/>
          <p:nvPr/>
        </p:nvSpPr>
        <p:spPr>
          <a:xfrm>
            <a:off x="1190198" y="2211090"/>
            <a:ext cx="1525649" cy="310158"/>
          </a:xfrm>
          <a:prstGeom prst="rect">
            <a:avLst/>
          </a:prstGeom>
          <a:noFill/>
          <a:ln/>
        </p:spPr>
        <p:txBody>
          <a:bodyPr wrap="none" lIns="0" tIns="0" rIns="0" bIns="0" rtlCol="0" anchor="t"/>
          <a:lstStyle/>
          <a:p>
            <a:pPr marL="0" indent="0" algn="ctr">
              <a:lnSpc>
                <a:spcPct val="83000"/>
              </a:lnSpc>
              <a:buNone/>
            </a:pPr>
            <a:r>
              <a:rPr lang="en-US" sz="2400" dirty="0">
                <a:solidFill>
                  <a:srgbClr val="006482"/>
                </a:solidFill>
                <a:latin typeface="Barlow Light" pitchFamily="34" charset="0"/>
                <a:ea typeface="Barlow Light" pitchFamily="34" charset="-122"/>
                <a:cs typeface="Barlow Light" pitchFamily="34" charset="-120"/>
              </a:rPr>
              <a:t>1/3</a:t>
            </a:r>
            <a:endParaRPr lang="en-US" sz="2400" dirty="0"/>
          </a:p>
        </p:txBody>
      </p:sp>
      <p:pic>
        <p:nvPicPr>
          <p:cNvPr id="5" name="Image 0" descr="preencoded.png"/>
          <p:cNvPicPr>
            <a:picLocks noChangeAspect="1"/>
          </p:cNvPicPr>
          <p:nvPr/>
        </p:nvPicPr>
        <p:blipFill>
          <a:blip r:embed="rId3"/>
          <a:stretch>
            <a:fillRect/>
          </a:stretch>
        </p:blipFill>
        <p:spPr>
          <a:xfrm>
            <a:off x="1022821" y="1435894"/>
            <a:ext cx="1860603" cy="1860649"/>
          </a:xfrm>
          <a:prstGeom prst="rect">
            <a:avLst/>
          </a:prstGeom>
        </p:spPr>
      </p:pic>
      <p:sp>
        <p:nvSpPr>
          <p:cNvPr id="6" name="Text 3"/>
          <p:cNvSpPr/>
          <p:nvPr/>
        </p:nvSpPr>
        <p:spPr>
          <a:xfrm>
            <a:off x="661475" y="3420467"/>
            <a:ext cx="2583393" cy="193774"/>
          </a:xfrm>
          <a:prstGeom prst="rect">
            <a:avLst/>
          </a:prstGeom>
          <a:noFill/>
          <a:ln/>
        </p:spPr>
        <p:txBody>
          <a:bodyPr wrap="none" lIns="0" tIns="0" rIns="0" bIns="0" rtlCol="0" anchor="t"/>
          <a:lstStyle/>
          <a:p>
            <a:pPr marL="0" indent="0" algn="ctr">
              <a:lnSpc>
                <a:spcPct val="104000"/>
              </a:lnSpc>
              <a:buNone/>
            </a:pPr>
            <a:r>
              <a:rPr lang="en-US" sz="1200" dirty="0">
                <a:solidFill>
                  <a:srgbClr val="006482"/>
                </a:solidFill>
                <a:latin typeface="Barlow Light" pitchFamily="34" charset="0"/>
                <a:ea typeface="Barlow Light" pitchFamily="34" charset="-122"/>
                <a:cs typeface="Barlow Light" pitchFamily="34" charset="-120"/>
              </a:rPr>
              <a:t>Pflegeheime</a:t>
            </a:r>
            <a:endParaRPr lang="en-US" sz="1200" dirty="0"/>
          </a:p>
        </p:txBody>
      </p:sp>
      <p:sp>
        <p:nvSpPr>
          <p:cNvPr id="7" name="Text 4"/>
          <p:cNvSpPr/>
          <p:nvPr/>
        </p:nvSpPr>
        <p:spPr>
          <a:xfrm>
            <a:off x="3889873" y="2211090"/>
            <a:ext cx="1525649" cy="310158"/>
          </a:xfrm>
          <a:prstGeom prst="rect">
            <a:avLst/>
          </a:prstGeom>
          <a:noFill/>
          <a:ln/>
        </p:spPr>
        <p:txBody>
          <a:bodyPr wrap="none" lIns="0" tIns="0" rIns="0" bIns="0" rtlCol="0" anchor="t"/>
          <a:lstStyle/>
          <a:p>
            <a:pPr marL="0" indent="0" algn="ctr">
              <a:lnSpc>
                <a:spcPct val="83000"/>
              </a:lnSpc>
              <a:buNone/>
            </a:pPr>
            <a:r>
              <a:rPr lang="en-US" sz="2400" dirty="0">
                <a:solidFill>
                  <a:srgbClr val="006482"/>
                </a:solidFill>
                <a:latin typeface="Barlow Light" pitchFamily="34" charset="0"/>
                <a:ea typeface="Barlow Light" pitchFamily="34" charset="-122"/>
                <a:cs typeface="Barlow Light" pitchFamily="34" charset="-120"/>
              </a:rPr>
              <a:t>1/4</a:t>
            </a:r>
            <a:endParaRPr lang="en-US" sz="2400" dirty="0"/>
          </a:p>
        </p:txBody>
      </p:sp>
      <p:pic>
        <p:nvPicPr>
          <p:cNvPr id="8" name="Image 1" descr="preencoded.png"/>
          <p:cNvPicPr>
            <a:picLocks noChangeAspect="1"/>
          </p:cNvPicPr>
          <p:nvPr/>
        </p:nvPicPr>
        <p:blipFill>
          <a:blip r:embed="rId4"/>
          <a:stretch>
            <a:fillRect/>
          </a:stretch>
        </p:blipFill>
        <p:spPr>
          <a:xfrm>
            <a:off x="3722495" y="1435894"/>
            <a:ext cx="1860603" cy="1860649"/>
          </a:xfrm>
          <a:prstGeom prst="rect">
            <a:avLst/>
          </a:prstGeom>
        </p:spPr>
      </p:pic>
      <p:sp>
        <p:nvSpPr>
          <p:cNvPr id="9" name="Text 5"/>
          <p:cNvSpPr/>
          <p:nvPr/>
        </p:nvSpPr>
        <p:spPr>
          <a:xfrm>
            <a:off x="3361150" y="3420467"/>
            <a:ext cx="2583393" cy="193774"/>
          </a:xfrm>
          <a:prstGeom prst="rect">
            <a:avLst/>
          </a:prstGeom>
          <a:noFill/>
          <a:ln/>
        </p:spPr>
        <p:txBody>
          <a:bodyPr wrap="none" lIns="0" tIns="0" rIns="0" bIns="0" rtlCol="0" anchor="t"/>
          <a:lstStyle/>
          <a:p>
            <a:pPr marL="0" indent="0" algn="ctr">
              <a:lnSpc>
                <a:spcPct val="104000"/>
              </a:lnSpc>
              <a:buNone/>
            </a:pPr>
            <a:r>
              <a:rPr lang="en-US" sz="1200" dirty="0">
                <a:solidFill>
                  <a:srgbClr val="006482"/>
                </a:solidFill>
                <a:latin typeface="Barlow Light" pitchFamily="34" charset="0"/>
                <a:ea typeface="Barlow Light" pitchFamily="34" charset="-122"/>
                <a:cs typeface="Barlow Light" pitchFamily="34" charset="-120"/>
              </a:rPr>
              <a:t>Krankenhausaufnahmen</a:t>
            </a:r>
            <a:endParaRPr lang="en-US" sz="1200" dirty="0"/>
          </a:p>
        </p:txBody>
      </p:sp>
      <p:sp>
        <p:nvSpPr>
          <p:cNvPr id="10" name="Text 6"/>
          <p:cNvSpPr/>
          <p:nvPr/>
        </p:nvSpPr>
        <p:spPr>
          <a:xfrm>
            <a:off x="2540036" y="4606429"/>
            <a:ext cx="1525649" cy="310158"/>
          </a:xfrm>
          <a:prstGeom prst="rect">
            <a:avLst/>
          </a:prstGeom>
          <a:noFill/>
          <a:ln/>
        </p:spPr>
        <p:txBody>
          <a:bodyPr wrap="none" lIns="0" tIns="0" rIns="0" bIns="0" rtlCol="0" anchor="t"/>
          <a:lstStyle/>
          <a:p>
            <a:pPr marL="0" indent="0" algn="ctr">
              <a:lnSpc>
                <a:spcPct val="83000"/>
              </a:lnSpc>
              <a:buNone/>
            </a:pPr>
            <a:r>
              <a:rPr lang="en-US" sz="2400" dirty="0">
                <a:solidFill>
                  <a:srgbClr val="006482"/>
                </a:solidFill>
                <a:latin typeface="Barlow Light" pitchFamily="34" charset="0"/>
                <a:ea typeface="Barlow Light" pitchFamily="34" charset="-122"/>
                <a:cs typeface="Barlow Light" pitchFamily="34" charset="-120"/>
              </a:rPr>
              <a:t>1/10</a:t>
            </a:r>
            <a:endParaRPr lang="en-US" sz="2400" dirty="0"/>
          </a:p>
        </p:txBody>
      </p:sp>
      <p:pic>
        <p:nvPicPr>
          <p:cNvPr id="11" name="Image 2" descr="preencoded.png"/>
          <p:cNvPicPr>
            <a:picLocks noChangeAspect="1"/>
          </p:cNvPicPr>
          <p:nvPr/>
        </p:nvPicPr>
        <p:blipFill>
          <a:blip r:embed="rId5"/>
          <a:stretch>
            <a:fillRect/>
          </a:stretch>
        </p:blipFill>
        <p:spPr>
          <a:xfrm>
            <a:off x="2372658" y="3831233"/>
            <a:ext cx="1860603" cy="1860649"/>
          </a:xfrm>
          <a:prstGeom prst="rect">
            <a:avLst/>
          </a:prstGeom>
        </p:spPr>
      </p:pic>
      <p:sp>
        <p:nvSpPr>
          <p:cNvPr id="12" name="Text 7"/>
          <p:cNvSpPr/>
          <p:nvPr/>
        </p:nvSpPr>
        <p:spPr>
          <a:xfrm>
            <a:off x="2011312" y="5815806"/>
            <a:ext cx="2583393" cy="193774"/>
          </a:xfrm>
          <a:prstGeom prst="rect">
            <a:avLst/>
          </a:prstGeom>
          <a:noFill/>
          <a:ln/>
        </p:spPr>
        <p:txBody>
          <a:bodyPr wrap="none" lIns="0" tIns="0" rIns="0" bIns="0" rtlCol="0" anchor="t"/>
          <a:lstStyle/>
          <a:p>
            <a:pPr marL="0" indent="0" algn="ctr">
              <a:lnSpc>
                <a:spcPct val="104000"/>
              </a:lnSpc>
              <a:buNone/>
            </a:pPr>
            <a:r>
              <a:rPr lang="en-US" sz="1200" dirty="0" err="1">
                <a:solidFill>
                  <a:srgbClr val="006482"/>
                </a:solidFill>
                <a:latin typeface="Barlow Light" pitchFamily="34" charset="0"/>
                <a:ea typeface="Barlow Light" pitchFamily="34" charset="-122"/>
                <a:cs typeface="Barlow Light" pitchFamily="34" charset="-120"/>
              </a:rPr>
              <a:t>Hausarztbesuche</a:t>
            </a:r>
            <a:endParaRPr lang="en-US" sz="1200" dirty="0"/>
          </a:p>
        </p:txBody>
      </p:sp>
      <p:sp>
        <p:nvSpPr>
          <p:cNvPr id="13" name="Text 8"/>
          <p:cNvSpPr/>
          <p:nvPr/>
        </p:nvSpPr>
        <p:spPr>
          <a:xfrm>
            <a:off x="661475" y="6114157"/>
            <a:ext cx="5892653" cy="173633"/>
          </a:xfrm>
          <a:prstGeom prst="rect">
            <a:avLst/>
          </a:prstGeom>
          <a:noFill/>
          <a:ln/>
        </p:spPr>
        <p:txBody>
          <a:bodyPr wrap="none" lIns="0" tIns="0" rIns="0" bIns="0" rtlCol="0" anchor="t"/>
          <a:lstStyle/>
          <a:p>
            <a:pPr marL="0" indent="0" algn="l">
              <a:lnSpc>
                <a:spcPct val="117000"/>
              </a:lnSpc>
              <a:buNone/>
            </a:pPr>
            <a:r>
              <a:rPr lang="en-US" sz="950" b="1" dirty="0">
                <a:solidFill>
                  <a:srgbClr val="006482"/>
                </a:solidFill>
                <a:latin typeface="Barlow Bold" pitchFamily="34" charset="0"/>
                <a:ea typeface="Barlow Bold" pitchFamily="34" charset="-122"/>
                <a:cs typeface="Barlow Bold" pitchFamily="34" charset="-120"/>
              </a:rPr>
              <a:t>3 Millionen Menschen</a:t>
            </a:r>
            <a:r>
              <a:rPr lang="en-US" sz="950" dirty="0">
                <a:solidFill>
                  <a:srgbClr val="006482"/>
                </a:solidFill>
                <a:latin typeface="Barlow" pitchFamily="34" charset="0"/>
                <a:ea typeface="Barlow" pitchFamily="34" charset="-122"/>
                <a:cs typeface="Barlow" pitchFamily="34" charset="-120"/>
              </a:rPr>
              <a:t> im Vereinigten Königreich sind mangelernährt.</a:t>
            </a:r>
            <a:endParaRPr lang="en-US" sz="950" dirty="0"/>
          </a:p>
        </p:txBody>
      </p:sp>
      <p:sp>
        <p:nvSpPr>
          <p:cNvPr id="14" name="Text 9"/>
          <p:cNvSpPr/>
          <p:nvPr/>
        </p:nvSpPr>
        <p:spPr>
          <a:xfrm>
            <a:off x="6253502" y="1106587"/>
            <a:ext cx="5283068" cy="193774"/>
          </a:xfrm>
          <a:prstGeom prst="rect">
            <a:avLst/>
          </a:prstGeom>
          <a:noFill/>
          <a:ln/>
        </p:spPr>
        <p:txBody>
          <a:bodyPr wrap="none" lIns="0" tIns="0" rIns="0" bIns="0" rtlCol="0" anchor="t"/>
          <a:lstStyle/>
          <a:p>
            <a:pPr marL="0" indent="0" algn="l">
              <a:lnSpc>
                <a:spcPct val="104000"/>
              </a:lnSpc>
              <a:buNone/>
            </a:pPr>
            <a:r>
              <a:rPr lang="en-US" sz="1400" b="1" dirty="0">
                <a:solidFill>
                  <a:srgbClr val="006482"/>
                </a:solidFill>
                <a:latin typeface="Barlow Light" pitchFamily="34" charset="0"/>
                <a:ea typeface="Barlow Light" pitchFamily="34" charset="-122"/>
                <a:cs typeface="Barlow Light" pitchFamily="34" charset="-120"/>
              </a:rPr>
              <a:t>Kosten und Einsparungspotenzial</a:t>
            </a:r>
            <a:endParaRPr lang="en-US" sz="1400" b="1" dirty="0"/>
          </a:p>
        </p:txBody>
      </p:sp>
      <p:sp>
        <p:nvSpPr>
          <p:cNvPr id="15" name="Text 10"/>
          <p:cNvSpPr/>
          <p:nvPr/>
        </p:nvSpPr>
        <p:spPr>
          <a:xfrm>
            <a:off x="6253502" y="1393328"/>
            <a:ext cx="5283068" cy="2595347"/>
          </a:xfrm>
          <a:prstGeom prst="rect">
            <a:avLst/>
          </a:prstGeom>
          <a:noFill/>
          <a:ln/>
        </p:spPr>
        <p:txBody>
          <a:bodyPr wrap="square" lIns="0" tIns="0" rIns="0" bIns="0" rtlCol="0" anchor="t">
            <a:noAutofit/>
          </a:bodyPr>
          <a:lstStyle/>
          <a:p>
            <a:pPr marL="0" indent="0" algn="just">
              <a:lnSpc>
                <a:spcPct val="117000"/>
              </a:lnSpc>
              <a:buNone/>
            </a:pPr>
            <a:r>
              <a:rPr lang="en-US" sz="1400" dirty="0">
                <a:solidFill>
                  <a:srgbClr val="006482"/>
                </a:solidFill>
                <a:latin typeface="Barlow" pitchFamily="34" charset="0"/>
                <a:ea typeface="Barlow" pitchFamily="34" charset="-122"/>
                <a:cs typeface="Barlow" pitchFamily="34" charset="-120"/>
              </a:rPr>
              <a:t>Die jährlichen Kosten betragen </a:t>
            </a:r>
            <a:r>
              <a:rPr lang="en-US" sz="1400" b="1" dirty="0">
                <a:solidFill>
                  <a:srgbClr val="006482"/>
                </a:solidFill>
                <a:latin typeface="Barlow Bold" pitchFamily="34" charset="0"/>
                <a:ea typeface="Barlow Bold" pitchFamily="34" charset="-122"/>
                <a:cs typeface="Barlow Bold" pitchFamily="34" charset="-120"/>
              </a:rPr>
              <a:t>£ 19,6 Milliarden</a:t>
            </a:r>
            <a:r>
              <a:rPr lang="en-US" sz="1400" dirty="0">
                <a:solidFill>
                  <a:srgbClr val="006482"/>
                </a:solidFill>
                <a:latin typeface="Barlow" pitchFamily="34" charset="0"/>
                <a:ea typeface="Barlow" pitchFamily="34" charset="-122"/>
                <a:cs typeface="Barlow" pitchFamily="34" charset="-120"/>
              </a:rPr>
              <a:t> in England – das entspricht </a:t>
            </a:r>
            <a:r>
              <a:rPr lang="en-US" sz="1400" b="1" dirty="0">
                <a:solidFill>
                  <a:srgbClr val="006482"/>
                </a:solidFill>
                <a:latin typeface="Barlow Bold" pitchFamily="34" charset="0"/>
                <a:ea typeface="Barlow Bold" pitchFamily="34" charset="-122"/>
                <a:cs typeface="Barlow Bold" pitchFamily="34" charset="-120"/>
              </a:rPr>
              <a:t>15 %</a:t>
            </a:r>
            <a:r>
              <a:rPr lang="en-US" sz="1400" dirty="0">
                <a:solidFill>
                  <a:srgbClr val="006482"/>
                </a:solidFill>
                <a:latin typeface="Barlow" pitchFamily="34" charset="0"/>
                <a:ea typeface="Barlow" pitchFamily="34" charset="-122"/>
                <a:cs typeface="Barlow" pitchFamily="34" charset="-120"/>
              </a:rPr>
              <a:t> der gesamten </a:t>
            </a:r>
            <a:r>
              <a:rPr lang="en-US" sz="1400" dirty="0" err="1">
                <a:solidFill>
                  <a:srgbClr val="006482"/>
                </a:solidFill>
                <a:latin typeface="Barlow" pitchFamily="34" charset="0"/>
                <a:ea typeface="Barlow" pitchFamily="34" charset="-122"/>
                <a:cs typeface="Barlow" pitchFamily="34" charset="-120"/>
              </a:rPr>
              <a:t>öffentlichen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Ausgaben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im</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Gesundheits</a:t>
            </a:r>
            <a:r>
              <a:rPr lang="en-US" sz="1400" dirty="0">
                <a:solidFill>
                  <a:srgbClr val="006482"/>
                </a:solidFill>
                <a:latin typeface="Barlow" pitchFamily="34" charset="0"/>
                <a:ea typeface="Barlow" pitchFamily="34" charset="-122"/>
                <a:cs typeface="Barlow" pitchFamily="34" charset="-120"/>
              </a:rPr>
              <a:t>- und </a:t>
            </a:r>
            <a:r>
              <a:rPr lang="en-US" sz="1400" dirty="0" err="1">
                <a:solidFill>
                  <a:srgbClr val="006482"/>
                </a:solidFill>
                <a:latin typeface="Barlow" pitchFamily="34" charset="0"/>
                <a:ea typeface="Barlow" pitchFamily="34" charset="-122"/>
                <a:cs typeface="Barlow" pitchFamily="34" charset="-120"/>
              </a:rPr>
              <a:t>Sozialwesen</a:t>
            </a:r>
            <a:r>
              <a:rPr lang="en-US" sz="1400" dirty="0">
                <a:solidFill>
                  <a:srgbClr val="006482"/>
                </a:solidFill>
                <a:latin typeface="Barlow" pitchFamily="34" charset="0"/>
                <a:ea typeface="Barlow" pitchFamily="34" charset="-122"/>
                <a:cs typeface="Barlow" pitchFamily="34" charset="-120"/>
              </a:rPr>
              <a:t>. </a:t>
            </a:r>
          </a:p>
          <a:p>
            <a:pPr marL="0" indent="0" algn="l">
              <a:lnSpc>
                <a:spcPct val="117000"/>
              </a:lnSpc>
              <a:buNone/>
            </a:pPr>
            <a:endParaRPr lang="en-US" sz="1400" dirty="0"/>
          </a:p>
          <a:p>
            <a:pPr marL="0" indent="0" algn="just">
              <a:lnSpc>
                <a:spcPct val="117000"/>
              </a:lnSpc>
              <a:buNone/>
            </a:pPr>
            <a:r>
              <a:rPr lang="en-US" sz="1400" dirty="0">
                <a:solidFill>
                  <a:srgbClr val="006482"/>
                </a:solidFill>
                <a:latin typeface="Barlow" pitchFamily="34" charset="0"/>
                <a:ea typeface="Barlow" pitchFamily="34" charset="-122"/>
                <a:cs typeface="Barlow" pitchFamily="34" charset="-120"/>
              </a:rPr>
              <a:t>Ein angemessener Einsatz von </a:t>
            </a:r>
            <a:r>
              <a:rPr lang="en-US" sz="1400" dirty="0" err="1">
                <a:solidFill>
                  <a:srgbClr val="006482"/>
                </a:solidFill>
                <a:latin typeface="Barlow" pitchFamily="34" charset="0"/>
                <a:ea typeface="Barlow" pitchFamily="34" charset="-122"/>
                <a:cs typeface="Barlow" pitchFamily="34" charset="-120"/>
              </a:rPr>
              <a:t>Trinknahrungen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könnte</a:t>
            </a:r>
            <a:r>
              <a:rPr lang="en-US" sz="1400" dirty="0">
                <a:solidFill>
                  <a:srgbClr val="006482"/>
                </a:solidFill>
                <a:latin typeface="Barlow" pitchFamily="34" charset="0"/>
                <a:ea typeface="Barlow" pitchFamily="34" charset="-122"/>
                <a:cs typeface="Barlow" pitchFamily="34" charset="-120"/>
              </a:rPr>
              <a:t> dem </a:t>
            </a:r>
            <a:r>
              <a:rPr lang="en-US" sz="1400" dirty="0" err="1">
                <a:solidFill>
                  <a:srgbClr val="006482"/>
                </a:solidFill>
                <a:latin typeface="Barlow" pitchFamily="34" charset="0"/>
                <a:ea typeface="Barlow" pitchFamily="34" charset="-122"/>
                <a:cs typeface="Barlow" pitchFamily="34" charset="-120"/>
              </a:rPr>
              <a:t>nationalen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Gesundheitssystem</a:t>
            </a:r>
            <a:r>
              <a:rPr lang="en-US" sz="1400" dirty="0">
                <a:solidFill>
                  <a:srgbClr val="006482"/>
                </a:solidFill>
                <a:latin typeface="Barlow" pitchFamily="34" charset="0"/>
                <a:ea typeface="Barlow" pitchFamily="34" charset="-122"/>
                <a:cs typeface="Barlow" pitchFamily="34" charset="-120"/>
              </a:rPr>
              <a:t> </a:t>
            </a:r>
            <a:r>
              <a:rPr lang="en-US" sz="1400" b="1" dirty="0">
                <a:solidFill>
                  <a:srgbClr val="006482"/>
                </a:solidFill>
                <a:latin typeface="Barlow Bold" pitchFamily="34" charset="0"/>
                <a:ea typeface="Barlow Bold" pitchFamily="34" charset="-122"/>
                <a:cs typeface="Barlow Bold" pitchFamily="34" charset="-120"/>
              </a:rPr>
              <a:t>£ 101,8 Millionen</a:t>
            </a:r>
            <a:r>
              <a:rPr lang="en-US" sz="1400" dirty="0">
                <a:solidFill>
                  <a:srgbClr val="006482"/>
                </a:solidFill>
                <a:latin typeface="Barlow" pitchFamily="34" charset="0"/>
                <a:ea typeface="Barlow" pitchFamily="34" charset="-122"/>
                <a:cs typeface="Barlow" pitchFamily="34" charset="-120"/>
              </a:rPr>
              <a:t> pro Jahr einsparen. </a:t>
            </a:r>
          </a:p>
          <a:p>
            <a:pPr marL="0" indent="0" algn="just">
              <a:lnSpc>
                <a:spcPct val="117000"/>
              </a:lnSpc>
              <a:buNone/>
            </a:pPr>
            <a:endParaRPr lang="en-US" sz="1400" dirty="0">
              <a:solidFill>
                <a:srgbClr val="006482"/>
              </a:solidFill>
              <a:latin typeface="Barlow" pitchFamily="34" charset="0"/>
              <a:ea typeface="Barlow" pitchFamily="34" charset="-122"/>
              <a:cs typeface="Barlow" pitchFamily="34" charset="-120"/>
            </a:endParaRPr>
          </a:p>
          <a:p>
            <a:pPr marL="0" indent="0" algn="just">
              <a:lnSpc>
                <a:spcPct val="117000"/>
              </a:lnSpc>
              <a:buNone/>
            </a:pPr>
            <a:r>
              <a:rPr lang="en-US" sz="1400" dirty="0">
                <a:solidFill>
                  <a:srgbClr val="006482"/>
                </a:solidFill>
                <a:latin typeface="Barlow" pitchFamily="34" charset="0"/>
                <a:ea typeface="Barlow" pitchFamily="34" charset="-122"/>
                <a:cs typeface="Barlow" pitchFamily="34" charset="-120"/>
              </a:rPr>
              <a:t>Eine bessere Ernährungsversorgung könnte die </a:t>
            </a:r>
            <a:r>
              <a:rPr lang="en-US" sz="1400" b="1" dirty="0">
                <a:solidFill>
                  <a:srgbClr val="006482"/>
                </a:solidFill>
                <a:latin typeface="Barlow Bold" pitchFamily="34" charset="0"/>
                <a:ea typeface="Barlow Bold" pitchFamily="34" charset="-122"/>
                <a:cs typeface="Barlow Bold" pitchFamily="34" charset="-120"/>
              </a:rPr>
              <a:t>sechstgrößte Kosteneinsparung</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im</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Gesundheitswesen</a:t>
            </a:r>
            <a:r>
              <a:rPr lang="en-US" sz="1400" dirty="0">
                <a:solidFill>
                  <a:srgbClr val="006482"/>
                </a:solidFill>
                <a:latin typeface="Barlow" pitchFamily="34" charset="0"/>
                <a:ea typeface="Barlow" pitchFamily="34" charset="-122"/>
                <a:cs typeface="Barlow" pitchFamily="34" charset="-120"/>
              </a:rPr>
              <a:t> darstellen.</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661475" y="630138"/>
            <a:ext cx="10868745" cy="387648"/>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Situation im Vereinigten Königreich – Maßnahmen und Chancen</a:t>
            </a:r>
            <a:endParaRPr lang="en-US" sz="250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8007" y="1975390"/>
            <a:ext cx="186031" cy="186035"/>
          </a:xfrm>
          <a:prstGeom prst="rect">
            <a:avLst/>
          </a:prstGeom>
        </p:spPr>
      </p:pic>
      <p:sp>
        <p:nvSpPr>
          <p:cNvPr id="5" name="Text 1"/>
          <p:cNvSpPr/>
          <p:nvPr/>
        </p:nvSpPr>
        <p:spPr>
          <a:xfrm>
            <a:off x="1064591" y="1971669"/>
            <a:ext cx="4973116" cy="193774"/>
          </a:xfrm>
          <a:prstGeom prst="rect">
            <a:avLst/>
          </a:prstGeom>
          <a:noFill/>
          <a:ln/>
        </p:spPr>
        <p:txBody>
          <a:bodyPr wrap="none" lIns="0" tIns="0" rIns="0" bIns="0" rtlCol="0" anchor="t"/>
          <a:lstStyle/>
          <a:p>
            <a:pPr marL="0" indent="0" algn="l">
              <a:lnSpc>
                <a:spcPct val="104000"/>
              </a:lnSpc>
              <a:buNone/>
            </a:pPr>
            <a:r>
              <a:rPr lang="en-US" dirty="0">
                <a:solidFill>
                  <a:srgbClr val="006482"/>
                </a:solidFill>
                <a:latin typeface="Barlow Light" pitchFamily="34" charset="0"/>
                <a:ea typeface="Barlow Light" pitchFamily="34" charset="-122"/>
                <a:cs typeface="Barlow Light" pitchFamily="34" charset="-120"/>
              </a:rPr>
              <a:t>Zulassung und Erstattung</a:t>
            </a:r>
            <a:endParaRPr lang="en-US" dirty="0"/>
          </a:p>
        </p:txBody>
      </p:sp>
      <p:sp>
        <p:nvSpPr>
          <p:cNvPr id="6" name="Text 2"/>
          <p:cNvSpPr/>
          <p:nvPr/>
        </p:nvSpPr>
        <p:spPr>
          <a:xfrm>
            <a:off x="1064591" y="2254486"/>
            <a:ext cx="4973116" cy="775996"/>
          </a:xfrm>
          <a:prstGeom prst="rect">
            <a:avLst/>
          </a:prstGeom>
          <a:noFill/>
          <a:ln/>
        </p:spPr>
        <p:txBody>
          <a:bodyPr wrap="square" lIns="0" tIns="0" rIns="0" bIns="0" rtlCol="0" anchor="t">
            <a:noAutofit/>
          </a:bodyPr>
          <a:lstStyle/>
          <a:p>
            <a:pPr marL="0" indent="0" algn="just">
              <a:lnSpc>
                <a:spcPct val="117000"/>
              </a:lnSpc>
              <a:buNone/>
            </a:pPr>
            <a:r>
              <a:rPr lang="en-US" sz="1200" dirty="0">
                <a:solidFill>
                  <a:srgbClr val="006482"/>
                </a:solidFill>
                <a:latin typeface="Barlow" pitchFamily="34" charset="0"/>
                <a:ea typeface="Barlow" pitchFamily="34" charset="-122"/>
                <a:cs typeface="Barlow" pitchFamily="34" charset="-120"/>
              </a:rPr>
              <a:t>LBMZ werden vom Advisory Committee on Borderline Substances (ACBS) genehmigt und vom National Health Service erstattet, was den Zugang für bedürftige Patienten sicherstellt.</a:t>
            </a:r>
            <a:endParaRPr lang="en-US" sz="120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0521" y="1975390"/>
            <a:ext cx="186031" cy="186035"/>
          </a:xfrm>
          <a:prstGeom prst="rect">
            <a:avLst/>
          </a:prstGeom>
        </p:spPr>
      </p:pic>
      <p:sp>
        <p:nvSpPr>
          <p:cNvPr id="8" name="Text 3"/>
          <p:cNvSpPr/>
          <p:nvPr/>
        </p:nvSpPr>
        <p:spPr>
          <a:xfrm>
            <a:off x="6557104" y="1971669"/>
            <a:ext cx="4973116" cy="193774"/>
          </a:xfrm>
          <a:prstGeom prst="rect">
            <a:avLst/>
          </a:prstGeom>
          <a:noFill/>
          <a:ln/>
        </p:spPr>
        <p:txBody>
          <a:bodyPr wrap="none" lIns="0" tIns="0" rIns="0" bIns="0" rtlCol="0" anchor="t"/>
          <a:lstStyle/>
          <a:p>
            <a:pPr marL="0" indent="0" algn="l">
              <a:lnSpc>
                <a:spcPct val="104000"/>
              </a:lnSpc>
              <a:buNone/>
            </a:pPr>
            <a:r>
              <a:rPr lang="en-US" dirty="0">
                <a:solidFill>
                  <a:srgbClr val="006482"/>
                </a:solidFill>
                <a:latin typeface="Barlow Light" pitchFamily="34" charset="0"/>
                <a:ea typeface="Barlow Light" pitchFamily="34" charset="-122"/>
                <a:cs typeface="Barlow Light" pitchFamily="34" charset="-120"/>
              </a:rPr>
              <a:t>Malnutrition Awareness Week</a:t>
            </a:r>
            <a:endParaRPr lang="en-US" dirty="0"/>
          </a:p>
        </p:txBody>
      </p:sp>
      <p:sp>
        <p:nvSpPr>
          <p:cNvPr id="9" name="Text 4"/>
          <p:cNvSpPr/>
          <p:nvPr/>
        </p:nvSpPr>
        <p:spPr>
          <a:xfrm>
            <a:off x="6557104" y="2317550"/>
            <a:ext cx="4973116" cy="775996"/>
          </a:xfrm>
          <a:prstGeom prst="rect">
            <a:avLst/>
          </a:prstGeom>
          <a:noFill/>
          <a:ln/>
        </p:spPr>
        <p:txBody>
          <a:bodyPr wrap="square" lIns="0" tIns="0" rIns="0" bIns="0" rtlCol="0" anchor="t">
            <a:noAutofit/>
          </a:bodyPr>
          <a:lstStyle/>
          <a:p>
            <a:pPr marL="0" indent="0" algn="just">
              <a:lnSpc>
                <a:spcPct val="117000"/>
              </a:lnSpc>
              <a:buNone/>
            </a:pPr>
            <a:r>
              <a:rPr lang="en-US" sz="1200" dirty="0">
                <a:solidFill>
                  <a:srgbClr val="006482"/>
                </a:solidFill>
                <a:latin typeface="Barlow" pitchFamily="34" charset="0"/>
                <a:ea typeface="Barlow" pitchFamily="34" charset="-122"/>
                <a:cs typeface="Barlow" pitchFamily="34" charset="-120"/>
              </a:rPr>
              <a:t>Die UK Malnutrition Awareness Week wurde 2018 von der Malnutrition Task Force und BAPEN gegründet, um das Bewusstsein für Mangelernährung und Dehydratation in der Öffentlichkeit und im Gesundheitswesen zu schärfen.</a:t>
            </a:r>
            <a:endParaRPr lang="en-US" sz="120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3332903"/>
            <a:ext cx="186031" cy="186035"/>
          </a:xfrm>
          <a:prstGeom prst="rect">
            <a:avLst/>
          </a:prstGeom>
        </p:spPr>
      </p:pic>
      <p:sp>
        <p:nvSpPr>
          <p:cNvPr id="11" name="Text 5"/>
          <p:cNvSpPr/>
          <p:nvPr/>
        </p:nvSpPr>
        <p:spPr>
          <a:xfrm>
            <a:off x="1018059" y="3329182"/>
            <a:ext cx="4973116" cy="193774"/>
          </a:xfrm>
          <a:prstGeom prst="rect">
            <a:avLst/>
          </a:prstGeom>
          <a:noFill/>
          <a:ln/>
        </p:spPr>
        <p:txBody>
          <a:bodyPr wrap="none" lIns="0" tIns="0" rIns="0" bIns="0" rtlCol="0" anchor="t"/>
          <a:lstStyle/>
          <a:p>
            <a:pPr marL="0" indent="0" algn="l">
              <a:lnSpc>
                <a:spcPct val="104000"/>
              </a:lnSpc>
              <a:buNone/>
            </a:pPr>
            <a:r>
              <a:rPr lang="en-US" dirty="0">
                <a:solidFill>
                  <a:srgbClr val="006482"/>
                </a:solidFill>
                <a:latin typeface="Barlow Light" pitchFamily="34" charset="0"/>
                <a:ea typeface="Barlow Light" pitchFamily="34" charset="-122"/>
                <a:cs typeface="Barlow Light" pitchFamily="34" charset="-120"/>
              </a:rPr>
              <a:t>Hospital Food Review</a:t>
            </a:r>
            <a:endParaRPr lang="en-US" dirty="0"/>
          </a:p>
        </p:txBody>
      </p:sp>
      <p:sp>
        <p:nvSpPr>
          <p:cNvPr id="12" name="Text 6"/>
          <p:cNvSpPr/>
          <p:nvPr/>
        </p:nvSpPr>
        <p:spPr>
          <a:xfrm>
            <a:off x="1018059" y="3646933"/>
            <a:ext cx="4973116" cy="683127"/>
          </a:xfrm>
          <a:prstGeom prst="rect">
            <a:avLst/>
          </a:prstGeom>
          <a:noFill/>
          <a:ln/>
        </p:spPr>
        <p:txBody>
          <a:bodyPr wrap="square" lIns="0" tIns="0" rIns="0" bIns="0" rtlCol="0" anchor="t">
            <a:noAutofit/>
          </a:bodyPr>
          <a:lstStyle/>
          <a:p>
            <a:pPr marL="0" indent="0" algn="just">
              <a:lnSpc>
                <a:spcPct val="117000"/>
              </a:lnSpc>
              <a:buNone/>
            </a:pPr>
            <a:r>
              <a:rPr lang="en-US" sz="1200" dirty="0">
                <a:solidFill>
                  <a:srgbClr val="006482"/>
                </a:solidFill>
                <a:latin typeface="Barlow" pitchFamily="34" charset="0"/>
                <a:ea typeface="Barlow" pitchFamily="34" charset="-122"/>
                <a:cs typeface="Barlow" pitchFamily="34" charset="-120"/>
              </a:rPr>
              <a:t>Die Regierung kündigte im August 2019 eine Überprüfung der Krankenhausverpflegung an, um die Lebensmittelqualität in Krankenhäusern zu verbessern und </a:t>
            </a:r>
            <a:r>
              <a:rPr lang="en-US" sz="1200" dirty="0" err="1">
                <a:solidFill>
                  <a:srgbClr val="006482"/>
                </a:solidFill>
                <a:latin typeface="Barlow" pitchFamily="34" charset="0"/>
                <a:ea typeface="Barlow" pitchFamily="34" charset="-122"/>
                <a:cs typeface="Barlow" pitchFamily="34" charset="-120"/>
              </a:rPr>
              <a:t>konsequent</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nährstoffreiche</a:t>
            </a:r>
            <a:r>
              <a:rPr lang="en-US" sz="1200" dirty="0">
                <a:solidFill>
                  <a:srgbClr val="006482"/>
                </a:solidFill>
                <a:latin typeface="Barlow" pitchFamily="34" charset="0"/>
                <a:ea typeface="Barlow" pitchFamily="34" charset="-122"/>
                <a:cs typeface="Barlow" pitchFamily="34" charset="-120"/>
              </a:rPr>
              <a:t> und </a:t>
            </a:r>
            <a:r>
              <a:rPr lang="en-US" sz="1200" dirty="0" err="1">
                <a:solidFill>
                  <a:srgbClr val="006482"/>
                </a:solidFill>
                <a:latin typeface="Barlow" pitchFamily="34" charset="0"/>
                <a:ea typeface="Barlow" pitchFamily="34" charset="-122"/>
                <a:cs typeface="Barlow" pitchFamily="34" charset="-120"/>
              </a:rPr>
              <a:t>schmackhafte</a:t>
            </a:r>
            <a:r>
              <a:rPr lang="en-US" sz="1200" dirty="0">
                <a:solidFill>
                  <a:srgbClr val="006482"/>
                </a:solidFill>
                <a:latin typeface="Barlow" pitchFamily="34" charset="0"/>
                <a:ea typeface="Barlow" pitchFamily="34" charset="-122"/>
                <a:cs typeface="Barlow" pitchFamily="34" charset="-120"/>
              </a:rPr>
              <a:t> Mahlzeiten zu gewährleisten.</a:t>
            </a:r>
            <a:endParaRPr lang="en-US" sz="1200" dirty="0"/>
          </a:p>
        </p:txBody>
      </p:sp>
      <p:pic>
        <p:nvPicPr>
          <p:cNvPr id="13"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53989" y="3332903"/>
            <a:ext cx="186031" cy="186035"/>
          </a:xfrm>
          <a:prstGeom prst="rect">
            <a:avLst/>
          </a:prstGeom>
        </p:spPr>
      </p:pic>
      <p:sp>
        <p:nvSpPr>
          <p:cNvPr id="14" name="Text 7"/>
          <p:cNvSpPr/>
          <p:nvPr/>
        </p:nvSpPr>
        <p:spPr>
          <a:xfrm>
            <a:off x="6510572" y="3329182"/>
            <a:ext cx="4973116" cy="193774"/>
          </a:xfrm>
          <a:prstGeom prst="rect">
            <a:avLst/>
          </a:prstGeom>
          <a:noFill/>
          <a:ln/>
        </p:spPr>
        <p:txBody>
          <a:bodyPr wrap="none" lIns="0" tIns="0" rIns="0" bIns="0" rtlCol="0" anchor="t"/>
          <a:lstStyle/>
          <a:p>
            <a:pPr marL="0" indent="0" algn="l">
              <a:lnSpc>
                <a:spcPct val="104000"/>
              </a:lnSpc>
              <a:buNone/>
            </a:pPr>
            <a:r>
              <a:rPr lang="en-US" dirty="0">
                <a:solidFill>
                  <a:srgbClr val="006482"/>
                </a:solidFill>
                <a:latin typeface="Barlow Light" pitchFamily="34" charset="0"/>
                <a:ea typeface="Barlow Light" pitchFamily="34" charset="-122"/>
                <a:cs typeface="Barlow Light" pitchFamily="34" charset="-120"/>
              </a:rPr>
              <a:t>Hohe </a:t>
            </a:r>
            <a:r>
              <a:rPr lang="en-US" dirty="0" err="1">
                <a:solidFill>
                  <a:srgbClr val="006482"/>
                </a:solidFill>
                <a:latin typeface="Barlow Light" pitchFamily="34" charset="0"/>
                <a:ea typeface="Barlow Light" pitchFamily="34" charset="-122"/>
                <a:cs typeface="Barlow Light" pitchFamily="34" charset="-120"/>
              </a:rPr>
              <a:t>Dunkelziffer</a:t>
            </a:r>
            <a:endParaRPr lang="en-US" dirty="0"/>
          </a:p>
        </p:txBody>
      </p:sp>
      <p:sp>
        <p:nvSpPr>
          <p:cNvPr id="15" name="Text 8"/>
          <p:cNvSpPr/>
          <p:nvPr/>
        </p:nvSpPr>
        <p:spPr>
          <a:xfrm>
            <a:off x="6510572" y="3641779"/>
            <a:ext cx="4973116" cy="835059"/>
          </a:xfrm>
          <a:prstGeom prst="rect">
            <a:avLst/>
          </a:prstGeom>
          <a:noFill/>
          <a:ln/>
        </p:spPr>
        <p:txBody>
          <a:bodyPr wrap="square" lIns="0" tIns="0" rIns="0" bIns="0" rtlCol="0" anchor="t">
            <a:noAutofit/>
          </a:bodyPr>
          <a:lstStyle/>
          <a:p>
            <a:pPr marL="0" indent="0" algn="just">
              <a:lnSpc>
                <a:spcPct val="117000"/>
              </a:lnSpc>
              <a:buNone/>
            </a:pPr>
            <a:r>
              <a:rPr lang="en-US" sz="1200" dirty="0">
                <a:solidFill>
                  <a:srgbClr val="006482"/>
                </a:solidFill>
                <a:latin typeface="Barlow" pitchFamily="34" charset="0"/>
                <a:ea typeface="Barlow" pitchFamily="34" charset="-122"/>
                <a:cs typeface="Barlow" pitchFamily="34" charset="-120"/>
              </a:rPr>
              <a:t>Alle Patienten sollten mit dem MUST-Screening-Tool </a:t>
            </a:r>
            <a:r>
              <a:rPr lang="en-US" sz="1200" dirty="0" err="1">
                <a:solidFill>
                  <a:srgbClr val="006482"/>
                </a:solidFill>
                <a:latin typeface="Barlow" pitchFamily="34" charset="0"/>
                <a:ea typeface="Barlow" pitchFamily="34" charset="-122"/>
                <a:cs typeface="Barlow" pitchFamily="34" charset="-120"/>
              </a:rPr>
              <a:t>gescreent</a:t>
            </a:r>
            <a:r>
              <a:rPr lang="en-US" sz="1200" dirty="0">
                <a:solidFill>
                  <a:srgbClr val="006482"/>
                </a:solidFill>
                <a:latin typeface="Barlow" pitchFamily="34" charset="0"/>
                <a:ea typeface="Barlow" pitchFamily="34" charset="-122"/>
                <a:cs typeface="Barlow" pitchFamily="34" charset="-120"/>
              </a:rPr>
              <a:t> und </a:t>
            </a:r>
            <a:r>
              <a:rPr lang="en-US" sz="1200" dirty="0" err="1">
                <a:solidFill>
                  <a:srgbClr val="006482"/>
                </a:solidFill>
                <a:latin typeface="Barlow" pitchFamily="34" charset="0"/>
                <a:ea typeface="Barlow" pitchFamily="34" charset="-122"/>
                <a:cs typeface="Barlow" pitchFamily="34" charset="-120"/>
              </a:rPr>
              <a:t>darauffolgend</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ein</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individueller</a:t>
            </a:r>
            <a:r>
              <a:rPr lang="en-US" sz="1200" dirty="0">
                <a:solidFill>
                  <a:srgbClr val="006482"/>
                </a:solidFill>
                <a:latin typeface="Barlow" pitchFamily="34" charset="0"/>
                <a:ea typeface="Barlow" pitchFamily="34" charset="-122"/>
                <a:cs typeface="Barlow" pitchFamily="34" charset="-120"/>
              </a:rPr>
              <a:t> Versorgungsplan erstellt werden. Mangelernährung ist im Vereinigten Königreich nach wie vor untererfasst.</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757833"/>
            <a:ext cx="10868745" cy="1033463"/>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LBMZ </a:t>
            </a:r>
            <a:r>
              <a:rPr lang="en-US" sz="2500" dirty="0" err="1">
                <a:solidFill>
                  <a:srgbClr val="006482"/>
                </a:solidFill>
                <a:latin typeface="Barlow Light" pitchFamily="34" charset="0"/>
                <a:ea typeface="Barlow Light" pitchFamily="34" charset="-122"/>
                <a:cs typeface="Barlow Light" pitchFamily="34" charset="-120"/>
              </a:rPr>
              <a:t>unterstützen</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Patienten</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mit</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besonderen</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Ernährungsanforderungen</a:t>
            </a:r>
            <a:r>
              <a:rPr lang="en-US" sz="2500" dirty="0">
                <a:solidFill>
                  <a:srgbClr val="006482"/>
                </a:solidFill>
                <a:latin typeface="Barlow Light" pitchFamily="34" charset="0"/>
                <a:ea typeface="Barlow Light" pitchFamily="34" charset="-122"/>
                <a:cs typeface="Barlow Light" pitchFamily="34" charset="-120"/>
              </a:rPr>
              <a:t> von der </a:t>
            </a:r>
            <a:r>
              <a:rPr lang="en-US" sz="2500" dirty="0" err="1">
                <a:solidFill>
                  <a:srgbClr val="006482"/>
                </a:solidFill>
                <a:latin typeface="Barlow Light" pitchFamily="34" charset="0"/>
                <a:ea typeface="Barlow Light" pitchFamily="34" charset="-122"/>
                <a:cs typeface="Barlow Light" pitchFamily="34" charset="-120"/>
              </a:rPr>
              <a:t>Kindheit</a:t>
            </a:r>
            <a:r>
              <a:rPr lang="en-US" sz="2500" dirty="0">
                <a:solidFill>
                  <a:srgbClr val="006482"/>
                </a:solidFill>
                <a:latin typeface="Barlow Light" pitchFamily="34" charset="0"/>
                <a:ea typeface="Barlow Light" pitchFamily="34" charset="-122"/>
                <a:cs typeface="Barlow Light" pitchFamily="34" charset="-120"/>
              </a:rPr>
              <a:t> bis ins </a:t>
            </a:r>
            <a:r>
              <a:rPr lang="en-US" sz="2500" dirty="0" err="1">
                <a:solidFill>
                  <a:srgbClr val="006482"/>
                </a:solidFill>
                <a:latin typeface="Barlow Light" pitchFamily="34" charset="0"/>
                <a:ea typeface="Barlow Light" pitchFamily="34" charset="-122"/>
                <a:cs typeface="Barlow Light" pitchFamily="34" charset="-120"/>
              </a:rPr>
              <a:t>hohe</a:t>
            </a:r>
            <a:r>
              <a:rPr lang="en-US" sz="2500" dirty="0">
                <a:solidFill>
                  <a:srgbClr val="006482"/>
                </a:solidFill>
                <a:latin typeface="Barlow Light" pitchFamily="34" charset="0"/>
                <a:ea typeface="Barlow Light" pitchFamily="34" charset="-122"/>
                <a:cs typeface="Barlow Light" pitchFamily="34" charset="-120"/>
              </a:rPr>
              <a:t> Alter</a:t>
            </a:r>
            <a:endParaRPr lang="en-US" sz="2500" dirty="0"/>
          </a:p>
        </p:txBody>
      </p:sp>
      <p:sp>
        <p:nvSpPr>
          <p:cNvPr id="4" name="Shape 1"/>
          <p:cNvSpPr/>
          <p:nvPr/>
        </p:nvSpPr>
        <p:spPr>
          <a:xfrm>
            <a:off x="661475" y="2314297"/>
            <a:ext cx="372061" cy="372070"/>
          </a:xfrm>
          <a:prstGeom prst="roundRect">
            <a:avLst>
              <a:gd name="adj" fmla="val 18670"/>
            </a:avLst>
          </a:prstGeom>
          <a:solidFill>
            <a:srgbClr val="CCE8FF"/>
          </a:solidFill>
          <a:ln w="6350">
            <a:solidFill>
              <a:srgbClr val="B2CEE5"/>
            </a:solidFill>
            <a:prstDash val="solid"/>
          </a:ln>
        </p:spPr>
        <p:txBody>
          <a:bodyPr/>
          <a:lstStyle/>
          <a:p>
            <a:endParaRPr lang="de-DE"/>
          </a:p>
        </p:txBody>
      </p:sp>
      <p:sp>
        <p:nvSpPr>
          <p:cNvPr id="5" name="Text 2"/>
          <p:cNvSpPr/>
          <p:nvPr/>
        </p:nvSpPr>
        <p:spPr>
          <a:xfrm>
            <a:off x="1198830" y="2371149"/>
            <a:ext cx="294771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Breite Indikationspalette</a:t>
            </a:r>
            <a:endParaRPr lang="en-US" sz="1600" dirty="0"/>
          </a:p>
        </p:txBody>
      </p:sp>
      <p:sp>
        <p:nvSpPr>
          <p:cNvPr id="6" name="Text 3"/>
          <p:cNvSpPr/>
          <p:nvPr/>
        </p:nvSpPr>
        <p:spPr>
          <a:xfrm>
            <a:off x="1198830" y="2728833"/>
            <a:ext cx="2947715" cy="2381548"/>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LBMZ sind für das Diätmanagement von Patienten konzipiert, die an einer Erkrankung, einem Störungsbild oder einem medizinischen Zustand leiden, der ihre Fähigkeit, eine ausreichende Nährstoffzufuhr über normale Lebensmittel zu erreichen, vorübergehend oder dauerhaft beeinträchtigt.</a:t>
            </a:r>
            <a:endParaRPr lang="en-US" sz="1300" dirty="0"/>
          </a:p>
        </p:txBody>
      </p:sp>
      <p:sp>
        <p:nvSpPr>
          <p:cNvPr id="7" name="Shape 4"/>
          <p:cNvSpPr/>
          <p:nvPr/>
        </p:nvSpPr>
        <p:spPr>
          <a:xfrm>
            <a:off x="4353213" y="2314297"/>
            <a:ext cx="372061" cy="372070"/>
          </a:xfrm>
          <a:prstGeom prst="roundRect">
            <a:avLst>
              <a:gd name="adj" fmla="val 18670"/>
            </a:avLst>
          </a:prstGeom>
          <a:solidFill>
            <a:srgbClr val="CCE8FF"/>
          </a:solidFill>
          <a:ln w="6350">
            <a:solidFill>
              <a:srgbClr val="B2CEE5"/>
            </a:solidFill>
            <a:prstDash val="solid"/>
          </a:ln>
        </p:spPr>
        <p:txBody>
          <a:bodyPr/>
          <a:lstStyle/>
          <a:p>
            <a:endParaRPr lang="de-DE"/>
          </a:p>
        </p:txBody>
      </p:sp>
      <p:sp>
        <p:nvSpPr>
          <p:cNvPr id="8" name="Text 5"/>
          <p:cNvSpPr/>
          <p:nvPr/>
        </p:nvSpPr>
        <p:spPr>
          <a:xfrm>
            <a:off x="4890568" y="2371149"/>
            <a:ext cx="294781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Wissenschaftliche Grundlage</a:t>
            </a:r>
            <a:endParaRPr lang="en-US" sz="1600" dirty="0"/>
          </a:p>
        </p:txBody>
      </p:sp>
      <p:sp>
        <p:nvSpPr>
          <p:cNvPr id="9" name="Text 6"/>
          <p:cNvSpPr/>
          <p:nvPr/>
        </p:nvSpPr>
        <p:spPr>
          <a:xfrm>
            <a:off x="4890568" y="2728833"/>
            <a:ext cx="2947815" cy="2646164"/>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LBMZ werden auf der Grundlage wissenschaftlicher und klinischer Erkenntnisse entwickelt, häufig in enger Zusammenarbeit mit Wissenschaftlern und medizinischen Fachkräften (HCPs). Sie werden </a:t>
            </a:r>
            <a:r>
              <a:rPr lang="en-US" sz="1300" dirty="0" err="1">
                <a:solidFill>
                  <a:srgbClr val="006482"/>
                </a:solidFill>
                <a:latin typeface="Barlow" pitchFamily="34" charset="0"/>
                <a:ea typeface="Barlow" pitchFamily="34" charset="-122"/>
                <a:cs typeface="Barlow" pitchFamily="34" charset="-120"/>
              </a:rPr>
              <a:t>durch</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medizinische</a:t>
            </a:r>
            <a:r>
              <a:rPr lang="en-US" sz="1300" dirty="0">
                <a:solidFill>
                  <a:srgbClr val="006482"/>
                </a:solidFill>
                <a:latin typeface="Barlow" pitchFamily="34" charset="0"/>
                <a:ea typeface="Barlow" pitchFamily="34" charset="-122"/>
                <a:cs typeface="Barlow" pitchFamily="34" charset="-120"/>
              </a:rPr>
              <a:t> und wissenschaftliche Daten gestützt, die nationale, internationale oder fachspezifische Leitlinien umfassen können.</a:t>
            </a:r>
            <a:endParaRPr lang="en-US" sz="1300" dirty="0"/>
          </a:p>
        </p:txBody>
      </p:sp>
      <p:sp>
        <p:nvSpPr>
          <p:cNvPr id="10" name="Shape 7"/>
          <p:cNvSpPr/>
          <p:nvPr/>
        </p:nvSpPr>
        <p:spPr>
          <a:xfrm>
            <a:off x="8045050" y="2314297"/>
            <a:ext cx="372061" cy="372070"/>
          </a:xfrm>
          <a:prstGeom prst="roundRect">
            <a:avLst>
              <a:gd name="adj" fmla="val 18670"/>
            </a:avLst>
          </a:prstGeom>
          <a:solidFill>
            <a:srgbClr val="CCE8FF"/>
          </a:solidFill>
          <a:ln w="6350">
            <a:solidFill>
              <a:srgbClr val="B2CEE5"/>
            </a:solidFill>
            <a:prstDash val="solid"/>
          </a:ln>
        </p:spPr>
        <p:txBody>
          <a:bodyPr/>
          <a:lstStyle/>
          <a:p>
            <a:endParaRPr lang="de-DE"/>
          </a:p>
        </p:txBody>
      </p:sp>
      <p:sp>
        <p:nvSpPr>
          <p:cNvPr id="11" name="Text 8"/>
          <p:cNvSpPr/>
          <p:nvPr/>
        </p:nvSpPr>
        <p:spPr>
          <a:xfrm>
            <a:off x="8582406" y="2371149"/>
            <a:ext cx="2947815"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Verwendung unter ärztlicher Aufsicht</a:t>
            </a:r>
            <a:endParaRPr lang="en-US" sz="1600" dirty="0"/>
          </a:p>
        </p:txBody>
      </p:sp>
      <p:sp>
        <p:nvSpPr>
          <p:cNvPr id="12" name="Text 9"/>
          <p:cNvSpPr/>
          <p:nvPr/>
        </p:nvSpPr>
        <p:spPr>
          <a:xfrm>
            <a:off x="8582406" y="2987298"/>
            <a:ext cx="2947815" cy="2381548"/>
          </a:xfrm>
          <a:prstGeom prst="rect">
            <a:avLst/>
          </a:prstGeom>
          <a:noFill/>
          <a:ln/>
        </p:spPr>
        <p:txBody>
          <a:bodyPr wrap="square" lIns="0" tIns="0" rIns="0" bIns="0" rtlCol="0" anchor="t">
            <a:normAutofit fontScale="92500" lnSpcReduction="10000"/>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LBMZ werden auf Empfehlung und unter </a:t>
            </a:r>
            <a:r>
              <a:rPr lang="en-US" sz="1300" dirty="0" err="1">
                <a:solidFill>
                  <a:srgbClr val="006482"/>
                </a:solidFill>
                <a:latin typeface="Barlow" pitchFamily="34" charset="0"/>
                <a:ea typeface="Barlow" pitchFamily="34" charset="-122"/>
                <a:cs typeface="Barlow" pitchFamily="34" charset="-120"/>
              </a:rPr>
              <a:t>Aufsicht</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einer</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Fachkraft</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im</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Gesundheitswesen</a:t>
            </a:r>
            <a:r>
              <a:rPr lang="en-US" sz="1300" dirty="0">
                <a:solidFill>
                  <a:srgbClr val="006482"/>
                </a:solidFill>
                <a:latin typeface="Barlow" pitchFamily="34" charset="0"/>
                <a:ea typeface="Barlow" pitchFamily="34" charset="-122"/>
                <a:cs typeface="Barlow" pitchFamily="34" charset="-120"/>
              </a:rPr>
              <a:t> (HCP) </a:t>
            </a:r>
            <a:r>
              <a:rPr lang="en-US" sz="1300" dirty="0" err="1">
                <a:solidFill>
                  <a:srgbClr val="006482"/>
                </a:solidFill>
                <a:latin typeface="Barlow" pitchFamily="34" charset="0"/>
                <a:ea typeface="Barlow" pitchFamily="34" charset="-122"/>
                <a:cs typeface="Barlow" pitchFamily="34" charset="-120"/>
              </a:rPr>
              <a:t>verwendet</a:t>
            </a:r>
            <a:r>
              <a:rPr lang="en-US" sz="1300" dirty="0">
                <a:solidFill>
                  <a:srgbClr val="006482"/>
                </a:solidFill>
                <a:latin typeface="Barlow" pitchFamily="34" charset="0"/>
                <a:ea typeface="Barlow" pitchFamily="34" charset="-122"/>
                <a:cs typeface="Barlow" pitchFamily="34" charset="-120"/>
              </a:rPr>
              <a:t>. Diese notwendige und kontinuierliche HCP-Betreuung </a:t>
            </a:r>
            <a:r>
              <a:rPr lang="en-US" sz="1300" dirty="0" err="1">
                <a:solidFill>
                  <a:srgbClr val="006482"/>
                </a:solidFill>
                <a:latin typeface="Barlow" pitchFamily="34" charset="0"/>
                <a:ea typeface="Barlow" pitchFamily="34" charset="-122"/>
                <a:cs typeface="Barlow" pitchFamily="34" charset="-120"/>
              </a:rPr>
              <a:t>unterscheidet</a:t>
            </a:r>
            <a:r>
              <a:rPr lang="en-US" sz="1300" dirty="0">
                <a:solidFill>
                  <a:srgbClr val="006482"/>
                </a:solidFill>
                <a:latin typeface="Barlow" pitchFamily="34" charset="0"/>
                <a:ea typeface="Barlow" pitchFamily="34" charset="-122"/>
                <a:cs typeface="Barlow" pitchFamily="34" charset="-120"/>
              </a:rPr>
              <a:t> LBMZ eindeutig von anderen Lebensmitteltypen. Sie werden in allen Gesundheitseinrichtungen eingesetzt – in Krankenhäusern, Pflegeheimen, Kliniken und im häuslichen Umfeld.</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661475" y="490537"/>
            <a:ext cx="10868745" cy="43924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Situation in Frankreich</a:t>
            </a:r>
            <a:endParaRPr lang="en-US" sz="2500" dirty="0"/>
          </a:p>
        </p:txBody>
      </p:sp>
      <p:pic>
        <p:nvPicPr>
          <p:cNvPr id="3" name="Image 0" descr="preencoded.png"/>
          <p:cNvPicPr>
            <a:picLocks noChangeAspect="1"/>
          </p:cNvPicPr>
          <p:nvPr/>
        </p:nvPicPr>
        <p:blipFill>
          <a:blip r:embed="rId3"/>
          <a:stretch>
            <a:fillRect/>
          </a:stretch>
        </p:blipFill>
        <p:spPr>
          <a:xfrm>
            <a:off x="6360733" y="1421427"/>
            <a:ext cx="5543946" cy="3452415"/>
          </a:xfrm>
          <a:prstGeom prst="rect">
            <a:avLst/>
          </a:prstGeom>
        </p:spPr>
      </p:pic>
      <p:sp>
        <p:nvSpPr>
          <p:cNvPr id="4" name="Text 1"/>
          <p:cNvSpPr/>
          <p:nvPr/>
        </p:nvSpPr>
        <p:spPr>
          <a:xfrm>
            <a:off x="661475" y="1518793"/>
            <a:ext cx="5262927" cy="219571"/>
          </a:xfrm>
          <a:prstGeom prst="rect">
            <a:avLst/>
          </a:prstGeom>
          <a:noFill/>
          <a:ln/>
        </p:spPr>
        <p:txBody>
          <a:bodyPr wrap="none" lIns="0" tIns="0" rIns="0" bIns="0" rtlCol="0" anchor="t"/>
          <a:lstStyle/>
          <a:p>
            <a:pPr marL="0" indent="0" algn="l">
              <a:lnSpc>
                <a:spcPct val="104000"/>
              </a:lnSpc>
              <a:buNone/>
            </a:pPr>
            <a:r>
              <a:rPr lang="en-US" sz="1350" dirty="0">
                <a:solidFill>
                  <a:srgbClr val="006482"/>
                </a:solidFill>
                <a:latin typeface="Barlow Light" pitchFamily="34" charset="0"/>
                <a:ea typeface="Barlow Light" pitchFamily="34" charset="-122"/>
                <a:cs typeface="Barlow Light" pitchFamily="34" charset="-120"/>
              </a:rPr>
              <a:t>Prävalenz von DRM</a:t>
            </a:r>
            <a:endParaRPr lang="en-US" sz="1350" dirty="0"/>
          </a:p>
        </p:txBody>
      </p:sp>
      <p:sp>
        <p:nvSpPr>
          <p:cNvPr id="5" name="Text 2"/>
          <p:cNvSpPr/>
          <p:nvPr/>
        </p:nvSpPr>
        <p:spPr>
          <a:xfrm>
            <a:off x="661475" y="1857824"/>
            <a:ext cx="5606125" cy="1165622"/>
          </a:xfrm>
          <a:prstGeom prst="rect">
            <a:avLst/>
          </a:prstGeom>
          <a:noFill/>
          <a:ln/>
        </p:spPr>
        <p:txBody>
          <a:bodyPr wrap="square" lIns="0" tIns="0" rIns="0" bIns="0" rtlCol="0" anchor="t">
            <a:normAutofit/>
          </a:bodyPr>
          <a:lstStyle/>
          <a:p>
            <a:pPr marL="223520" indent="-223520" algn="l">
              <a:lnSpc>
                <a:spcPct val="123000"/>
              </a:lnSpc>
              <a:buSzPct val="100000"/>
              <a:buChar char="•"/>
            </a:pPr>
            <a:r>
              <a:rPr lang="en-US" sz="1200" b="1" dirty="0">
                <a:solidFill>
                  <a:srgbClr val="006482"/>
                </a:solidFill>
                <a:latin typeface="Barlow Bold" pitchFamily="34" charset="0"/>
                <a:ea typeface="Barlow Bold" pitchFamily="34" charset="-122"/>
                <a:cs typeface="Barlow Bold" pitchFamily="34" charset="-120"/>
              </a:rPr>
              <a:t>2 Millionen Menschen</a:t>
            </a:r>
            <a:r>
              <a:rPr lang="en-US" sz="1200" dirty="0">
                <a:solidFill>
                  <a:srgbClr val="006482"/>
                </a:solidFill>
                <a:latin typeface="Barlow" pitchFamily="34" charset="0"/>
                <a:ea typeface="Barlow" pitchFamily="34" charset="-122"/>
                <a:cs typeface="Barlow" pitchFamily="34" charset="-120"/>
              </a:rPr>
              <a:t> in Frankreich leiden an Mangelernährung.</a:t>
            </a:r>
            <a:endParaRPr lang="en-US" sz="1200" dirty="0"/>
          </a:p>
          <a:p>
            <a:pPr marL="223520" indent="-223520">
              <a:lnSpc>
                <a:spcPct val="123000"/>
              </a:lnSpc>
              <a:buSzPct val="100000"/>
              <a:buChar char="•"/>
            </a:pPr>
            <a:r>
              <a:rPr lang="en-US" sz="1200" dirty="0">
                <a:solidFill>
                  <a:srgbClr val="006482"/>
                </a:solidFill>
                <a:latin typeface="Barlow" pitchFamily="34" charset="0"/>
                <a:ea typeface="Barlow" pitchFamily="34" charset="-122"/>
                <a:cs typeface="Barlow" pitchFamily="34" charset="-120"/>
              </a:rPr>
              <a:t>Davon </a:t>
            </a:r>
            <a:r>
              <a:rPr lang="en-US" sz="1200" dirty="0" err="1">
                <a:solidFill>
                  <a:srgbClr val="006482"/>
                </a:solidFill>
                <a:latin typeface="Barlow" pitchFamily="34" charset="0"/>
                <a:ea typeface="Barlow" pitchFamily="34" charset="-122"/>
                <a:cs typeface="Barlow" pitchFamily="34" charset="-120"/>
              </a:rPr>
              <a:t>sind</a:t>
            </a:r>
            <a:r>
              <a:rPr lang="en-US" sz="1200" dirty="0">
                <a:solidFill>
                  <a:srgbClr val="006482"/>
                </a:solidFill>
                <a:latin typeface="Barlow" pitchFamily="34" charset="0"/>
                <a:ea typeface="Barlow" pitchFamily="34" charset="-122"/>
                <a:cs typeface="Barlow" pitchFamily="34" charset="-120"/>
              </a:rPr>
              <a:t> ca. 400.000 </a:t>
            </a:r>
            <a:r>
              <a:rPr lang="en-US" sz="1200" dirty="0" err="1">
                <a:solidFill>
                  <a:srgbClr val="006482"/>
                </a:solidFill>
                <a:latin typeface="Barlow" pitchFamily="34" charset="0"/>
                <a:ea typeface="Barlow" pitchFamily="34" charset="-122"/>
                <a:cs typeface="Barlow" pitchFamily="34" charset="-120"/>
              </a:rPr>
              <a:t>ältere</a:t>
            </a:r>
            <a:r>
              <a:rPr lang="en-US" sz="1200" dirty="0">
                <a:solidFill>
                  <a:srgbClr val="006482"/>
                </a:solidFill>
                <a:latin typeface="Barlow" pitchFamily="34" charset="0"/>
                <a:ea typeface="Barlow" pitchFamily="34" charset="-122"/>
                <a:cs typeface="Barlow" pitchFamily="34" charset="-120"/>
              </a:rPr>
              <a:t> Menschen  (</a:t>
            </a:r>
            <a:r>
              <a:rPr lang="en-US" sz="1200" b="1" dirty="0">
                <a:solidFill>
                  <a:srgbClr val="006482"/>
                </a:solidFill>
                <a:latin typeface="Barlow Bold" pitchFamily="34" charset="0"/>
                <a:ea typeface="Barlow Bold" pitchFamily="34" charset="-122"/>
                <a:cs typeface="Barlow Bold" pitchFamily="34" charset="-120"/>
              </a:rPr>
              <a:t>4–10 %</a:t>
            </a:r>
            <a:r>
              <a:rPr lang="en-US" sz="1200" dirty="0">
                <a:solidFill>
                  <a:srgbClr val="006482"/>
                </a:solidFill>
                <a:latin typeface="Barlow" pitchFamily="34" charset="0"/>
                <a:ea typeface="Barlow" pitchFamily="34" charset="-122"/>
                <a:cs typeface="Barlow" pitchFamily="34" charset="-120"/>
              </a:rPr>
              <a:t>)  – die gefährdete ältere Bevölkerung wächst.</a:t>
            </a:r>
            <a:endParaRPr lang="en-US" sz="1200" dirty="0"/>
          </a:p>
          <a:p>
            <a:pPr marL="223520" indent="-223520" algn="l">
              <a:lnSpc>
                <a:spcPct val="123000"/>
              </a:lnSpc>
              <a:buSzPct val="100000"/>
              <a:buChar char="•"/>
            </a:pPr>
            <a:r>
              <a:rPr lang="en-US" sz="1200" dirty="0">
                <a:solidFill>
                  <a:srgbClr val="006482"/>
                </a:solidFill>
                <a:latin typeface="Barlow" pitchFamily="34" charset="0"/>
                <a:ea typeface="Barlow" pitchFamily="34" charset="-122"/>
                <a:cs typeface="Barlow" pitchFamily="34" charset="-120"/>
              </a:rPr>
              <a:t>Erkrankte Patienten: </a:t>
            </a:r>
            <a:r>
              <a:rPr lang="en-US" sz="1200" b="1" dirty="0">
                <a:solidFill>
                  <a:srgbClr val="006482"/>
                </a:solidFill>
                <a:latin typeface="Barlow Bold" pitchFamily="34" charset="0"/>
                <a:ea typeface="Barlow Bold" pitchFamily="34" charset="-122"/>
                <a:cs typeface="Barlow Bold" pitchFamily="34" charset="-120"/>
              </a:rPr>
              <a:t>20–40 %</a:t>
            </a:r>
            <a:r>
              <a:rPr lang="en-US" sz="1200" dirty="0">
                <a:solidFill>
                  <a:srgbClr val="006482"/>
                </a:solidFill>
                <a:latin typeface="Barlow" pitchFamily="34" charset="0"/>
                <a:ea typeface="Barlow" pitchFamily="34" charset="-122"/>
                <a:cs typeface="Barlow" pitchFamily="34" charset="-120"/>
              </a:rPr>
              <a:t> der hospitalisierten Patienten.</a:t>
            </a:r>
            <a:endParaRPr lang="en-US" sz="1200" dirty="0"/>
          </a:p>
          <a:p>
            <a:pPr marL="223520" indent="-223520" algn="l">
              <a:lnSpc>
                <a:spcPct val="123000"/>
              </a:lnSpc>
              <a:buSzPct val="100000"/>
              <a:buChar char="•"/>
            </a:pPr>
            <a:r>
              <a:rPr lang="en-US" sz="1200" b="1" dirty="0">
                <a:solidFill>
                  <a:srgbClr val="006482"/>
                </a:solidFill>
                <a:latin typeface="Barlow Bold" pitchFamily="34" charset="0"/>
                <a:ea typeface="Barlow Bold" pitchFamily="34" charset="-122"/>
                <a:cs typeface="Barlow Bold" pitchFamily="34" charset="-120"/>
              </a:rPr>
              <a:t>1 von 10</a:t>
            </a:r>
            <a:r>
              <a:rPr lang="en-US" sz="1200" dirty="0">
                <a:solidFill>
                  <a:srgbClr val="006482"/>
                </a:solidFill>
                <a:latin typeface="Barlow" pitchFamily="34" charset="0"/>
                <a:ea typeface="Barlow" pitchFamily="34" charset="-122"/>
                <a:cs typeface="Barlow" pitchFamily="34" charset="-120"/>
              </a:rPr>
              <a:t> hospitalisierten Kindern, davon 50 % unter 3 Jahren.</a:t>
            </a:r>
            <a:endParaRPr lang="en-US" sz="1200" dirty="0"/>
          </a:p>
        </p:txBody>
      </p:sp>
      <p:sp>
        <p:nvSpPr>
          <p:cNvPr id="6" name="Text 3"/>
          <p:cNvSpPr/>
          <p:nvPr/>
        </p:nvSpPr>
        <p:spPr>
          <a:xfrm>
            <a:off x="661474" y="3897211"/>
            <a:ext cx="5262927" cy="219571"/>
          </a:xfrm>
          <a:prstGeom prst="rect">
            <a:avLst/>
          </a:prstGeom>
          <a:noFill/>
          <a:ln/>
        </p:spPr>
        <p:txBody>
          <a:bodyPr wrap="none" lIns="0" tIns="0" rIns="0" bIns="0" rtlCol="0" anchor="t"/>
          <a:lstStyle/>
          <a:p>
            <a:pPr marL="0" indent="0" algn="l">
              <a:lnSpc>
                <a:spcPct val="104000"/>
              </a:lnSpc>
              <a:buNone/>
            </a:pPr>
            <a:r>
              <a:rPr lang="en-US" sz="1350" dirty="0">
                <a:solidFill>
                  <a:srgbClr val="006482"/>
                </a:solidFill>
                <a:latin typeface="Barlow Light" pitchFamily="34" charset="0"/>
                <a:ea typeface="Barlow Light" pitchFamily="34" charset="-122"/>
                <a:cs typeface="Barlow Light" pitchFamily="34" charset="-120"/>
              </a:rPr>
              <a:t>Maßnahmen und Chancen</a:t>
            </a:r>
            <a:endParaRPr lang="en-US" sz="1350" dirty="0"/>
          </a:p>
        </p:txBody>
      </p:sp>
      <p:sp>
        <p:nvSpPr>
          <p:cNvPr id="7" name="Text 4"/>
          <p:cNvSpPr/>
          <p:nvPr/>
        </p:nvSpPr>
        <p:spPr>
          <a:xfrm>
            <a:off x="661475" y="4236242"/>
            <a:ext cx="5781658" cy="2205930"/>
          </a:xfrm>
          <a:prstGeom prst="rect">
            <a:avLst/>
          </a:prstGeom>
          <a:noFill/>
          <a:ln/>
        </p:spPr>
        <p:txBody>
          <a:bodyPr wrap="square" lIns="0" tIns="0" rIns="0" bIns="0" rtlCol="0" anchor="t">
            <a:normAutofit/>
          </a:bodyPr>
          <a:lstStyle/>
          <a:p>
            <a:pPr marL="223520" indent="-223520" algn="l">
              <a:lnSpc>
                <a:spcPct val="123000"/>
              </a:lnSpc>
              <a:buSzPct val="100000"/>
              <a:buChar char="•"/>
            </a:pPr>
            <a:r>
              <a:rPr lang="en-US" sz="1200" dirty="0">
                <a:solidFill>
                  <a:srgbClr val="006482"/>
                </a:solidFill>
                <a:latin typeface="Barlow" pitchFamily="34" charset="0"/>
                <a:ea typeface="Barlow" pitchFamily="34" charset="-122"/>
                <a:cs typeface="Barlow" pitchFamily="34" charset="-120"/>
              </a:rPr>
              <a:t>Videobasierte Aufklärungskampagne zur Bekämpfung von Mangelernährung mit 14 konkreten Handlungsvorschlägen.</a:t>
            </a:r>
            <a:endParaRPr lang="en-US" sz="1200" dirty="0"/>
          </a:p>
          <a:p>
            <a:pPr marL="223520" indent="-223520" algn="l">
              <a:lnSpc>
                <a:spcPct val="123000"/>
              </a:lnSpc>
              <a:buSzPct val="100000"/>
              <a:buChar char="•"/>
            </a:pPr>
            <a:r>
              <a:rPr lang="en-US" sz="1200" dirty="0">
                <a:solidFill>
                  <a:srgbClr val="006482"/>
                </a:solidFill>
                <a:latin typeface="Barlow" pitchFamily="34" charset="0"/>
                <a:ea typeface="Barlow" pitchFamily="34" charset="-122"/>
                <a:cs typeface="Barlow" pitchFamily="34" charset="-120"/>
              </a:rPr>
              <a:t>LMBZ </a:t>
            </a:r>
            <a:r>
              <a:rPr lang="en-US" sz="1200" dirty="0" err="1">
                <a:solidFill>
                  <a:srgbClr val="006482"/>
                </a:solidFill>
                <a:latin typeface="Barlow" pitchFamily="34" charset="0"/>
                <a:ea typeface="Barlow" pitchFamily="34" charset="-122"/>
                <a:cs typeface="Barlow" pitchFamily="34" charset="-120"/>
              </a:rPr>
              <a:t>werden</a:t>
            </a:r>
            <a:r>
              <a:rPr lang="en-US" sz="1200" dirty="0">
                <a:solidFill>
                  <a:srgbClr val="006482"/>
                </a:solidFill>
                <a:latin typeface="Barlow" pitchFamily="34" charset="0"/>
                <a:ea typeface="Barlow" pitchFamily="34" charset="-122"/>
                <a:cs typeface="Barlow" pitchFamily="34" charset="-120"/>
              </a:rPr>
              <a:t> in Frankreich weitgehend durch die </a:t>
            </a:r>
            <a:r>
              <a:rPr lang="en-US" sz="1200" dirty="0" err="1">
                <a:solidFill>
                  <a:srgbClr val="006482"/>
                </a:solidFill>
                <a:latin typeface="Barlow" pitchFamily="34" charset="0"/>
                <a:ea typeface="Barlow" pitchFamily="34" charset="-122"/>
                <a:cs typeface="Barlow" pitchFamily="34" charset="-120"/>
              </a:rPr>
              <a:t>Krankenkassen</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erstattet</a:t>
            </a:r>
            <a:r>
              <a:rPr lang="en-US" sz="1200" dirty="0">
                <a:solidFill>
                  <a:srgbClr val="006482"/>
                </a:solidFill>
                <a:latin typeface="Barlow" pitchFamily="34" charset="0"/>
                <a:ea typeface="Barlow" pitchFamily="34" charset="-122"/>
                <a:cs typeface="Barlow" pitchFamily="34" charset="-120"/>
              </a:rPr>
              <a:t>.</a:t>
            </a:r>
            <a:endParaRPr lang="en-US" sz="1200" dirty="0"/>
          </a:p>
          <a:p>
            <a:pPr marL="223520" indent="-223520" algn="l">
              <a:lnSpc>
                <a:spcPct val="123000"/>
              </a:lnSpc>
              <a:buSzPct val="100000"/>
              <a:buChar char="•"/>
            </a:pPr>
            <a:r>
              <a:rPr lang="en-US" sz="1200" dirty="0">
                <a:solidFill>
                  <a:srgbClr val="006482"/>
                </a:solidFill>
                <a:latin typeface="Barlow" pitchFamily="34" charset="0"/>
                <a:ea typeface="Barlow" pitchFamily="34" charset="-122"/>
                <a:cs typeface="Barlow" pitchFamily="34" charset="-120"/>
              </a:rPr>
              <a:t>Die nationale Ernährungs- und Gesundheitsstrategie priorisiert DRM-Prävention mit Fokus auf Screening und veranstaltet jährlich eine nationale Mangelernährungswoche.</a:t>
            </a:r>
            <a:endParaRPr lang="en-US" sz="1200" dirty="0"/>
          </a:p>
          <a:p>
            <a:pPr marL="223520" indent="-223520" algn="just">
              <a:lnSpc>
                <a:spcPct val="123000"/>
              </a:lnSpc>
              <a:buSzPct val="100000"/>
              <a:buChar char="•"/>
            </a:pPr>
            <a:r>
              <a:rPr lang="en-US" sz="1200" dirty="0">
                <a:solidFill>
                  <a:srgbClr val="006482"/>
                </a:solidFill>
                <a:latin typeface="Barlow" pitchFamily="34" charset="0"/>
                <a:ea typeface="Barlow" pitchFamily="34" charset="-122"/>
                <a:cs typeface="Barlow" pitchFamily="34" charset="-120"/>
              </a:rPr>
              <a:t>Eine gesundheitsökonomische Studie zeigt: ONS-Verschreibung bei mangelernährten älteren Patienten verursacht keine zusätzlichen Gesundheitskosten, reduziert aber das </a:t>
            </a:r>
            <a:r>
              <a:rPr lang="en-US" sz="1200" dirty="0" err="1">
                <a:solidFill>
                  <a:srgbClr val="006482"/>
                </a:solidFill>
                <a:latin typeface="Barlow" pitchFamily="34" charset="0"/>
                <a:ea typeface="Barlow" pitchFamily="34" charset="-122"/>
                <a:cs typeface="Barlow" pitchFamily="34" charset="-120"/>
              </a:rPr>
              <a:t>Hospitalisierungsrisiko</a:t>
            </a:r>
            <a:r>
              <a:rPr lang="en-US" sz="1200" dirty="0">
                <a:solidFill>
                  <a:srgbClr val="006482"/>
                </a:solidFill>
                <a:latin typeface="Barlow" pitchFamily="34" charset="0"/>
                <a:ea typeface="Barlow" pitchFamily="34" charset="-122"/>
                <a:cs typeface="Barlow" pitchFamily="34" charset="-120"/>
              </a:rPr>
              <a:t>. </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661475" y="1123156"/>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Situation in Deutschland</a:t>
            </a:r>
            <a:endParaRPr lang="en-US" sz="2500" dirty="0"/>
          </a:p>
        </p:txBody>
      </p:sp>
      <p:sp>
        <p:nvSpPr>
          <p:cNvPr id="3" name="Shape 1"/>
          <p:cNvSpPr/>
          <p:nvPr/>
        </p:nvSpPr>
        <p:spPr>
          <a:xfrm>
            <a:off x="542415" y="1887934"/>
            <a:ext cx="5470785" cy="3846909"/>
          </a:xfrm>
          <a:prstGeom prst="roundRect">
            <a:avLst>
              <a:gd name="adj" fmla="val 3096"/>
            </a:avLst>
          </a:prstGeom>
          <a:solidFill>
            <a:srgbClr val="00437A"/>
          </a:solidFill>
          <a:ln/>
        </p:spPr>
        <p:txBody>
          <a:bodyPr/>
          <a:lstStyle/>
          <a:p>
            <a:endParaRPr lang="de-DE"/>
          </a:p>
        </p:txBody>
      </p:sp>
      <p:sp>
        <p:nvSpPr>
          <p:cNvPr id="4" name="Text 2"/>
          <p:cNvSpPr/>
          <p:nvPr/>
        </p:nvSpPr>
        <p:spPr>
          <a:xfrm>
            <a:off x="707710" y="2053233"/>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Prävalenz von DRM</a:t>
            </a:r>
            <a:endParaRPr lang="en-US" sz="1600" dirty="0"/>
          </a:p>
        </p:txBody>
      </p:sp>
      <p:sp>
        <p:nvSpPr>
          <p:cNvPr id="5" name="Text 3"/>
          <p:cNvSpPr/>
          <p:nvPr/>
        </p:nvSpPr>
        <p:spPr>
          <a:xfrm>
            <a:off x="707710" y="2476996"/>
            <a:ext cx="5140196" cy="1496616"/>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b="1" dirty="0">
                <a:solidFill>
                  <a:srgbClr val="FFFFFF"/>
                </a:solidFill>
                <a:latin typeface="Barlow Bold" pitchFamily="34" charset="0"/>
                <a:ea typeface="Barlow Bold" pitchFamily="34" charset="-122"/>
                <a:cs typeface="Barlow Bold" pitchFamily="34" charset="-120"/>
              </a:rPr>
              <a:t>1,5 Millionen</a:t>
            </a:r>
            <a:r>
              <a:rPr lang="en-US" sz="1300" dirty="0">
                <a:solidFill>
                  <a:srgbClr val="FFFFFF"/>
                </a:solidFill>
                <a:latin typeface="Barlow" pitchFamily="34" charset="0"/>
                <a:ea typeface="Barlow" pitchFamily="34" charset="-122"/>
                <a:cs typeface="Barlow" pitchFamily="34" charset="-120"/>
              </a:rPr>
              <a:t> Menschen in Deutschland sind mangelernährt – bis zu </a:t>
            </a:r>
            <a:r>
              <a:rPr lang="en-US" sz="1300" b="1" dirty="0">
                <a:solidFill>
                  <a:srgbClr val="FFFFFF"/>
                </a:solidFill>
                <a:latin typeface="Barlow Bold" pitchFamily="34" charset="0"/>
                <a:ea typeface="Barlow Bold" pitchFamily="34" charset="-122"/>
                <a:cs typeface="Barlow Bold" pitchFamily="34" charset="-120"/>
              </a:rPr>
              <a:t>6 Millionen</a:t>
            </a:r>
            <a:r>
              <a:rPr lang="en-US" sz="1300" dirty="0">
                <a:solidFill>
                  <a:srgbClr val="FFFFFF"/>
                </a:solidFill>
                <a:latin typeface="Barlow" pitchFamily="34" charset="0"/>
                <a:ea typeface="Barlow" pitchFamily="34" charset="-122"/>
                <a:cs typeface="Barlow" pitchFamily="34" charset="-120"/>
              </a:rPr>
              <a:t> unter </a:t>
            </a:r>
            <a:r>
              <a:rPr lang="en-US" sz="1300" dirty="0" err="1">
                <a:solidFill>
                  <a:srgbClr val="FFFFFF"/>
                </a:solidFill>
                <a:latin typeface="Barlow" pitchFamily="34" charset="0"/>
                <a:ea typeface="Barlow" pitchFamily="34" charset="-122"/>
                <a:cs typeface="Barlow" pitchFamily="34" charset="-120"/>
              </a:rPr>
              <a:t>Berücksichtigung</a:t>
            </a:r>
            <a:r>
              <a:rPr lang="en-US" sz="1300" dirty="0">
                <a:solidFill>
                  <a:srgbClr val="FFFFFF"/>
                </a:solidFill>
                <a:latin typeface="Barlow" pitchFamily="34" charset="0"/>
                <a:ea typeface="Barlow" pitchFamily="34" charset="-122"/>
                <a:cs typeface="Barlow" pitchFamily="34" charset="-120"/>
              </a:rPr>
              <a:t> der </a:t>
            </a:r>
            <a:r>
              <a:rPr lang="en-US" sz="1300" dirty="0" err="1">
                <a:solidFill>
                  <a:srgbClr val="FFFFFF"/>
                </a:solidFill>
                <a:latin typeface="Barlow" pitchFamily="34" charset="0"/>
                <a:ea typeface="Barlow" pitchFamily="34" charset="-122"/>
                <a:cs typeface="Barlow" pitchFamily="34" charset="-120"/>
              </a:rPr>
              <a:t>Dunkelziffern</a:t>
            </a:r>
            <a:r>
              <a:rPr lang="en-US" sz="1300" dirty="0">
                <a:solidFill>
                  <a:srgbClr val="FFFFFF"/>
                </a:solidFill>
                <a:latin typeface="Barlow" pitchFamily="34" charset="0"/>
                <a:ea typeface="Barlow" pitchFamily="34" charset="-122"/>
                <a:cs typeface="Barlow" pitchFamily="34" charset="-120"/>
              </a:rPr>
              <a:t>.</a:t>
            </a:r>
            <a:endParaRPr lang="en-US" sz="1300" dirty="0"/>
          </a:p>
          <a:p>
            <a:pPr marL="264160" indent="-264160" algn="l">
              <a:lnSpc>
                <a:spcPct val="133000"/>
              </a:lnSpc>
              <a:buSzPct val="100000"/>
              <a:buChar char="•"/>
            </a:pPr>
            <a:r>
              <a:rPr lang="en-US" sz="1300" b="1" dirty="0">
                <a:solidFill>
                  <a:srgbClr val="FFFFFF"/>
                </a:solidFill>
                <a:latin typeface="Barlow Bold" pitchFamily="34" charset="0"/>
                <a:ea typeface="Barlow Bold" pitchFamily="34" charset="-122"/>
                <a:cs typeface="Barlow Bold" pitchFamily="34" charset="-120"/>
              </a:rPr>
              <a:t>2–7 %</a:t>
            </a:r>
            <a:r>
              <a:rPr lang="en-US" sz="1300" dirty="0">
                <a:solidFill>
                  <a:srgbClr val="FFFFFF"/>
                </a:solidFill>
                <a:latin typeface="Barlow" pitchFamily="34" charset="0"/>
                <a:ea typeface="Barlow" pitchFamily="34" charset="-122"/>
                <a:cs typeface="Barlow" pitchFamily="34" charset="-120"/>
              </a:rPr>
              <a:t> der Pflegeheimbewohner sind betroffen.</a:t>
            </a:r>
            <a:endParaRPr lang="en-US" sz="1300" dirty="0"/>
          </a:p>
          <a:p>
            <a:pPr marL="264160" indent="-264160" algn="l">
              <a:lnSpc>
                <a:spcPct val="133000"/>
              </a:lnSpc>
              <a:buSzPct val="100000"/>
              <a:buChar char="•"/>
            </a:pPr>
            <a:r>
              <a:rPr lang="en-US" sz="1300" b="1" dirty="0">
                <a:solidFill>
                  <a:srgbClr val="FFFFFF"/>
                </a:solidFill>
                <a:latin typeface="Barlow Bold" pitchFamily="34" charset="0"/>
                <a:ea typeface="Barlow Bold" pitchFamily="34" charset="-122"/>
                <a:cs typeface="Barlow Bold" pitchFamily="34" charset="-120"/>
              </a:rPr>
              <a:t>1 von 4</a:t>
            </a:r>
            <a:r>
              <a:rPr lang="en-US" sz="1300" dirty="0">
                <a:solidFill>
                  <a:srgbClr val="FFFFFF"/>
                </a:solidFill>
                <a:latin typeface="Barlow" pitchFamily="34" charset="0"/>
                <a:ea typeface="Barlow" pitchFamily="34" charset="-122"/>
                <a:cs typeface="Barlow" pitchFamily="34" charset="-120"/>
              </a:rPr>
              <a:t> Krankenhausaufnahmen, einschließlich Kinder.</a:t>
            </a:r>
            <a:endParaRPr lang="en-US" sz="1300" dirty="0"/>
          </a:p>
          <a:p>
            <a:pPr marL="264160" indent="-264160" algn="l">
              <a:lnSpc>
                <a:spcPct val="133000"/>
              </a:lnSpc>
              <a:buSzPct val="100000"/>
              <a:buChar char="•"/>
            </a:pPr>
            <a:r>
              <a:rPr lang="en-US" sz="1300" b="1" dirty="0">
                <a:solidFill>
                  <a:srgbClr val="FFFFFF"/>
                </a:solidFill>
                <a:latin typeface="Barlow Bold" pitchFamily="34" charset="0"/>
                <a:ea typeface="Barlow Bold" pitchFamily="34" charset="-122"/>
                <a:cs typeface="Barlow Bold" pitchFamily="34" charset="-120"/>
              </a:rPr>
              <a:t>1 von 10</a:t>
            </a:r>
            <a:r>
              <a:rPr lang="en-US" sz="1300" dirty="0">
                <a:solidFill>
                  <a:srgbClr val="FFFFFF"/>
                </a:solidFill>
                <a:latin typeface="Barlow" pitchFamily="34" charset="0"/>
                <a:ea typeface="Barlow" pitchFamily="34" charset="-122"/>
                <a:cs typeface="Barlow" pitchFamily="34" charset="-120"/>
              </a:rPr>
              <a:t> Patienten beim Hausarztbesuch.</a:t>
            </a:r>
            <a:endParaRPr lang="en-US" sz="1300" dirty="0"/>
          </a:p>
        </p:txBody>
      </p:sp>
      <p:sp>
        <p:nvSpPr>
          <p:cNvPr id="6" name="Text 4"/>
          <p:cNvSpPr/>
          <p:nvPr/>
        </p:nvSpPr>
        <p:spPr>
          <a:xfrm>
            <a:off x="6303904" y="2053232"/>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Kosten pro Jahr</a:t>
            </a:r>
            <a:endParaRPr lang="en-US" sz="1600" dirty="0"/>
          </a:p>
        </p:txBody>
      </p:sp>
      <p:sp>
        <p:nvSpPr>
          <p:cNvPr id="7" name="Text 5"/>
          <p:cNvSpPr/>
          <p:nvPr/>
        </p:nvSpPr>
        <p:spPr>
          <a:xfrm>
            <a:off x="6303904" y="2476996"/>
            <a:ext cx="5232666" cy="3200003"/>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b="1" dirty="0">
                <a:solidFill>
                  <a:srgbClr val="006482"/>
                </a:solidFill>
                <a:latin typeface="Barlow Bold" pitchFamily="34" charset="0"/>
                <a:ea typeface="Barlow Bold" pitchFamily="34" charset="-122"/>
                <a:cs typeface="Barlow Bold" pitchFamily="34" charset="-120"/>
              </a:rPr>
              <a:t>€ 170 Mrd.</a:t>
            </a:r>
            <a:r>
              <a:rPr lang="en-US" sz="1300" dirty="0">
                <a:solidFill>
                  <a:srgbClr val="006482"/>
                </a:solidFill>
                <a:latin typeface="Barlow" pitchFamily="34" charset="0"/>
                <a:ea typeface="Barlow" pitchFamily="34" charset="-122"/>
                <a:cs typeface="Barlow" pitchFamily="34" charset="-120"/>
              </a:rPr>
              <a:t> Gesamtausgaben im Gesundheitswesen bei begrenzten Budgets und intensivem Wettbewerb um Mittelzuweisungen.</a:t>
            </a:r>
            <a:endParaRPr lang="en-US" sz="1300" dirty="0"/>
          </a:p>
          <a:p>
            <a:pPr marL="264160" indent="-264160" algn="l">
              <a:lnSpc>
                <a:spcPct val="133000"/>
              </a:lnSpc>
              <a:buSzPct val="100000"/>
              <a:buChar char="•"/>
            </a:pPr>
            <a:r>
              <a:rPr lang="en-US" sz="1300" b="1" dirty="0">
                <a:solidFill>
                  <a:srgbClr val="006482"/>
                </a:solidFill>
                <a:latin typeface="Barlow Bold" pitchFamily="34" charset="0"/>
                <a:ea typeface="Barlow Bold" pitchFamily="34" charset="-122"/>
                <a:cs typeface="Barlow Bold" pitchFamily="34" charset="-120"/>
              </a:rPr>
              <a:t>11,1 %</a:t>
            </a:r>
            <a:r>
              <a:rPr lang="en-US" sz="1300" dirty="0">
                <a:solidFill>
                  <a:srgbClr val="006482"/>
                </a:solidFill>
                <a:latin typeface="Barlow" pitchFamily="34" charset="0"/>
                <a:ea typeface="Barlow" pitchFamily="34" charset="-122"/>
                <a:cs typeface="Barlow" pitchFamily="34" charset="-120"/>
              </a:rPr>
              <a:t> Gesundheitsausgaben am BIP.</a:t>
            </a:r>
            <a:endParaRPr lang="en-US" sz="1300" dirty="0"/>
          </a:p>
          <a:p>
            <a:pPr marL="264160" indent="-264160" algn="l">
              <a:lnSpc>
                <a:spcPct val="133000"/>
              </a:lnSpc>
              <a:buSzPct val="100000"/>
              <a:buChar char="•"/>
            </a:pPr>
            <a:r>
              <a:rPr lang="en-US" sz="1300" b="1" dirty="0">
                <a:solidFill>
                  <a:srgbClr val="006482"/>
                </a:solidFill>
                <a:latin typeface="Barlow Bold" pitchFamily="34" charset="0"/>
                <a:ea typeface="Barlow Bold" pitchFamily="34" charset="-122"/>
                <a:cs typeface="Barlow Bold" pitchFamily="34" charset="-120"/>
              </a:rPr>
              <a:t>€ 10 Mrd.</a:t>
            </a:r>
            <a:r>
              <a:rPr lang="en-US" sz="1300" dirty="0">
                <a:solidFill>
                  <a:srgbClr val="006482"/>
                </a:solidFill>
                <a:latin typeface="Barlow" pitchFamily="34" charset="0"/>
                <a:ea typeface="Barlow" pitchFamily="34" charset="-122"/>
                <a:cs typeface="Barlow" pitchFamily="34" charset="-120"/>
              </a:rPr>
              <a:t> Zusatzkosten durch DRM in allen Versorgungsbereichen.</a:t>
            </a:r>
            <a:endParaRPr lang="en-US" sz="1300" dirty="0"/>
          </a:p>
          <a:p>
            <a:pPr marL="264160" indent="-264160" algn="l">
              <a:lnSpc>
                <a:spcPct val="133000"/>
              </a:lnSpc>
              <a:buSzPct val="100000"/>
              <a:buChar char="•"/>
            </a:pPr>
            <a:r>
              <a:rPr lang="en-US" sz="1300" b="1" dirty="0">
                <a:solidFill>
                  <a:srgbClr val="006482"/>
                </a:solidFill>
                <a:latin typeface="Barlow Bold" pitchFamily="34" charset="0"/>
                <a:ea typeface="Barlow Bold" pitchFamily="34" charset="-122"/>
                <a:cs typeface="Barlow Bold" pitchFamily="34" charset="-120"/>
              </a:rPr>
              <a:t>€ 4 Mrd.</a:t>
            </a:r>
            <a:r>
              <a:rPr lang="en-US" sz="1300" dirty="0">
                <a:solidFill>
                  <a:srgbClr val="006482"/>
                </a:solidFill>
                <a:latin typeface="Barlow" pitchFamily="34" charset="0"/>
                <a:ea typeface="Barlow" pitchFamily="34" charset="-122"/>
                <a:cs typeface="Barlow" pitchFamily="34" charset="-120"/>
              </a:rPr>
              <a:t> Mehrkosten durch verlängerte Krankenhausaufenthalte (durchschnittlich 2,5 Tage länger bei DRM).</a:t>
            </a:r>
            <a:endParaRPr lang="en-US" sz="1300" dirty="0"/>
          </a:p>
          <a:p>
            <a:pPr marL="264160" indent="-264160" algn="l">
              <a:lnSpc>
                <a:spcPct val="133000"/>
              </a:lnSpc>
              <a:buSzPct val="100000"/>
              <a:buChar char="•"/>
            </a:pPr>
            <a:r>
              <a:rPr lang="en-US" sz="1300" b="1" dirty="0">
                <a:solidFill>
                  <a:srgbClr val="006482"/>
                </a:solidFill>
                <a:latin typeface="Barlow Bold" pitchFamily="34" charset="0"/>
                <a:ea typeface="Barlow Bold" pitchFamily="34" charset="-122"/>
                <a:cs typeface="Barlow Bold" pitchFamily="34" charset="-120"/>
              </a:rPr>
              <a:t>€ 55 Mio.</a:t>
            </a:r>
            <a:r>
              <a:rPr lang="en-US" sz="1300" dirty="0">
                <a:solidFill>
                  <a:srgbClr val="006482"/>
                </a:solidFill>
                <a:latin typeface="Barlow" pitchFamily="34" charset="0"/>
                <a:ea typeface="Barlow" pitchFamily="34" charset="-122"/>
                <a:cs typeface="Barlow" pitchFamily="34" charset="-120"/>
              </a:rPr>
              <a:t> erwartete Kosten für Einführung obligatorischer Ernährungsscreenings in Krankenhäusern (4 Minuten Zeitaufwand pro Patient).</a:t>
            </a:r>
            <a:endParaRPr lang="en-US" sz="1300" dirty="0"/>
          </a:p>
          <a:p>
            <a:pPr marL="264160" indent="-264160" algn="l">
              <a:lnSpc>
                <a:spcPct val="133000"/>
              </a:lnSpc>
              <a:buSzPct val="100000"/>
              <a:buChar char="•"/>
            </a:pPr>
            <a:r>
              <a:rPr lang="en-US" sz="1300" b="1" dirty="0">
                <a:solidFill>
                  <a:srgbClr val="006482"/>
                </a:solidFill>
                <a:latin typeface="Barlow Bold" pitchFamily="34" charset="0"/>
                <a:ea typeface="Barlow Bold" pitchFamily="34" charset="-122"/>
                <a:cs typeface="Barlow Bold" pitchFamily="34" charset="-120"/>
              </a:rPr>
              <a:t>€ 3 Mrd.</a:t>
            </a:r>
            <a:r>
              <a:rPr lang="en-US" sz="1300" dirty="0">
                <a:solidFill>
                  <a:srgbClr val="006482"/>
                </a:solidFill>
                <a:latin typeface="Barlow" pitchFamily="34" charset="0"/>
                <a:ea typeface="Barlow" pitchFamily="34" charset="-122"/>
                <a:cs typeface="Barlow" pitchFamily="34" charset="-120"/>
              </a:rPr>
              <a:t> erwartete Kosteneinsparungen für Krankenhäuser bei systematischer DRM-Identifikation und -Management.</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661475" y="534095"/>
            <a:ext cx="10868745" cy="516731"/>
          </a:xfrm>
          <a:prstGeom prst="rect">
            <a:avLst/>
          </a:prstGeom>
          <a:noFill/>
          <a:ln/>
        </p:spPr>
        <p:txBody>
          <a:bodyPr wrap="none" lIns="0" tIns="0" rIns="0" bIns="0" rtlCol="0" anchor="t"/>
          <a:lstStyle/>
          <a:p>
            <a:pPr marL="0" indent="0" algn="l">
              <a:lnSpc>
                <a:spcPct val="104000"/>
              </a:lnSpc>
              <a:buNone/>
            </a:pPr>
            <a:r>
              <a:rPr lang="en-US" sz="3250" dirty="0">
                <a:solidFill>
                  <a:srgbClr val="006482"/>
                </a:solidFill>
                <a:latin typeface="Barlow Light" pitchFamily="34" charset="0"/>
                <a:ea typeface="Barlow Light" pitchFamily="34" charset="-122"/>
                <a:cs typeface="Barlow Light" pitchFamily="34" charset="-120"/>
              </a:rPr>
              <a:t>Die Situation in Deutschland – Maßnahmen und Chancen</a:t>
            </a:r>
            <a:endParaRPr lang="en-US" sz="3250" dirty="0"/>
          </a:p>
        </p:txBody>
      </p:sp>
      <p:pic>
        <p:nvPicPr>
          <p:cNvPr id="3" name="Image 0" descr="preencoded.png"/>
          <p:cNvPicPr>
            <a:picLocks noChangeAspect="1"/>
          </p:cNvPicPr>
          <p:nvPr/>
        </p:nvPicPr>
        <p:blipFill>
          <a:blip r:embed="rId3"/>
          <a:stretch>
            <a:fillRect/>
          </a:stretch>
        </p:blipFill>
        <p:spPr>
          <a:xfrm>
            <a:off x="4907038" y="1269901"/>
            <a:ext cx="2708207" cy="1593354"/>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3485" y="3165971"/>
            <a:ext cx="248041" cy="248047"/>
          </a:xfrm>
          <a:prstGeom prst="rect">
            <a:avLst/>
          </a:prstGeom>
        </p:spPr>
      </p:pic>
      <p:sp>
        <p:nvSpPr>
          <p:cNvPr id="5" name="Text 1"/>
          <p:cNvSpPr/>
          <p:nvPr/>
        </p:nvSpPr>
        <p:spPr>
          <a:xfrm>
            <a:off x="1198830" y="3160911"/>
            <a:ext cx="4793634"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Nationale multidisziplinäre Bemühungen</a:t>
            </a:r>
            <a:endParaRPr lang="en-US" sz="1600" dirty="0"/>
          </a:p>
        </p:txBody>
      </p:sp>
      <p:sp>
        <p:nvSpPr>
          <p:cNvPr id="6" name="Text 2"/>
          <p:cNvSpPr/>
          <p:nvPr/>
        </p:nvSpPr>
        <p:spPr>
          <a:xfrm>
            <a:off x="1198830" y="3518595"/>
            <a:ext cx="4793634" cy="793849"/>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Unterstützt durch den Diätverband: Bewusstseinsstärkung für Mangelernährung in Gesellschaft und Gesundheitswesen durch koordinierte nationale Kampagnen und Informationsangebote.</a:t>
            </a:r>
            <a:endParaRPr lang="en-US" sz="130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61142" y="3165971"/>
            <a:ext cx="248041" cy="248047"/>
          </a:xfrm>
          <a:prstGeom prst="rect">
            <a:avLst/>
          </a:prstGeom>
        </p:spPr>
      </p:pic>
      <p:sp>
        <p:nvSpPr>
          <p:cNvPr id="8" name="Text 3"/>
          <p:cNvSpPr/>
          <p:nvPr/>
        </p:nvSpPr>
        <p:spPr>
          <a:xfrm>
            <a:off x="6736487" y="3160911"/>
            <a:ext cx="4793733"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Kompetenznetz Klinische Ernährung</a:t>
            </a:r>
            <a:endParaRPr lang="en-US" sz="1600" dirty="0"/>
          </a:p>
        </p:txBody>
      </p:sp>
      <p:sp>
        <p:nvSpPr>
          <p:cNvPr id="9" name="Text 4"/>
          <p:cNvSpPr/>
          <p:nvPr/>
        </p:nvSpPr>
        <p:spPr>
          <a:xfrm>
            <a:off x="6736487" y="3518595"/>
            <a:ext cx="4793733" cy="1058466"/>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Gegründet 2011 – mit print- und online-basierten Informationsangeboten, die individuell auf Ärzte, Patienten und politische Entscheidungsträger zugeschnitten sind. Weitere Informationen unter </a:t>
            </a:r>
            <a:r>
              <a:rPr lang="en-US" sz="1300" b="1" dirty="0">
                <a:solidFill>
                  <a:srgbClr val="006482"/>
                </a:solidFill>
                <a:latin typeface="Barlow Bold" pitchFamily="34" charset="0"/>
                <a:ea typeface="Barlow Bold" pitchFamily="34" charset="-122"/>
                <a:cs typeface="Barlow Bold" pitchFamily="34" charset="-120"/>
                <a:hlinkClick r:id="rId5"/>
              </a:rPr>
              <a:t>www.trinknahrung.pro</a:t>
            </a:r>
            <a:r>
              <a:rPr lang="en-US" sz="1300" dirty="0">
                <a:solidFill>
                  <a:srgbClr val="006482"/>
                </a:solidFill>
                <a:latin typeface="Barlow" pitchFamily="34" charset="0"/>
                <a:ea typeface="Barlow" pitchFamily="34" charset="-122"/>
                <a:cs typeface="Barlow" pitchFamily="34" charset="-120"/>
                <a:hlinkClick r:id="rId5"/>
              </a:rPr>
              <a:t>.</a:t>
            </a:r>
            <a:endParaRPr lang="en-US" sz="130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3485" y="4912816"/>
            <a:ext cx="248041" cy="248047"/>
          </a:xfrm>
          <a:prstGeom prst="rect">
            <a:avLst/>
          </a:prstGeom>
        </p:spPr>
      </p:pic>
      <p:sp>
        <p:nvSpPr>
          <p:cNvPr id="11" name="Text 5"/>
          <p:cNvSpPr/>
          <p:nvPr/>
        </p:nvSpPr>
        <p:spPr>
          <a:xfrm>
            <a:off x="1198830" y="4907756"/>
            <a:ext cx="4793634"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Expertennetzwerk für Erstattungsregelungen</a:t>
            </a:r>
            <a:endParaRPr lang="en-US" sz="1600" dirty="0"/>
          </a:p>
        </p:txBody>
      </p:sp>
      <p:sp>
        <p:nvSpPr>
          <p:cNvPr id="12" name="Text 6"/>
          <p:cNvSpPr/>
          <p:nvPr/>
        </p:nvSpPr>
        <p:spPr>
          <a:xfrm>
            <a:off x="1198830" y="5265440"/>
            <a:ext cx="4793634" cy="793849"/>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Etablierung eines Expertennetzwerks, das für die Aufrechterhaltung bestehender oder die Einführung nachhaltiger neuer Erstattungsregeln eintritt (</a:t>
            </a:r>
            <a:r>
              <a:rPr lang="en-US" sz="1300" dirty="0">
                <a:solidFill>
                  <a:srgbClr val="006482"/>
                </a:solidFill>
                <a:latin typeface="Barlow" pitchFamily="34" charset="0"/>
                <a:ea typeface="Barlow" pitchFamily="34" charset="-122"/>
                <a:cs typeface="Barlow" pitchFamily="34" charset="-120"/>
                <a:hlinkClick r:id="rId6"/>
              </a:rPr>
              <a:t>www.kn-ee.de</a:t>
            </a:r>
            <a:r>
              <a:rPr lang="en-US" sz="1300" dirty="0">
                <a:solidFill>
                  <a:srgbClr val="006482"/>
                </a:solidFill>
                <a:latin typeface="Barlow" pitchFamily="34" charset="0"/>
                <a:ea typeface="Barlow" pitchFamily="34" charset="-122"/>
                <a:cs typeface="Barlow" pitchFamily="34" charset="-120"/>
              </a:rPr>
              <a:t>).</a:t>
            </a:r>
            <a:endParaRPr lang="en-US" sz="1300" dirty="0"/>
          </a:p>
        </p:txBody>
      </p:sp>
      <p:pic>
        <p:nvPicPr>
          <p:cNvPr id="13"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61142" y="4912816"/>
            <a:ext cx="248041" cy="248047"/>
          </a:xfrm>
          <a:prstGeom prst="rect">
            <a:avLst/>
          </a:prstGeom>
        </p:spPr>
      </p:pic>
      <p:sp>
        <p:nvSpPr>
          <p:cNvPr id="14" name="Text 7"/>
          <p:cNvSpPr/>
          <p:nvPr/>
        </p:nvSpPr>
        <p:spPr>
          <a:xfrm>
            <a:off x="6736487" y="4907756"/>
            <a:ext cx="4793733"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Sondenernährung in Deutschland</a:t>
            </a:r>
            <a:endParaRPr lang="en-US" sz="1600" dirty="0"/>
          </a:p>
        </p:txBody>
      </p:sp>
      <p:sp>
        <p:nvSpPr>
          <p:cNvPr id="15" name="Text 8"/>
          <p:cNvSpPr/>
          <p:nvPr/>
        </p:nvSpPr>
        <p:spPr>
          <a:xfrm>
            <a:off x="6736487" y="5265440"/>
            <a:ext cx="4793733" cy="1058466"/>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Sondenernährung ist in deutschen Gesundheitseinrichtungen weit verbreitet: Rund 100.000 Patienten </a:t>
            </a:r>
            <a:r>
              <a:rPr lang="en-US" sz="1300" dirty="0" err="1">
                <a:solidFill>
                  <a:srgbClr val="006482"/>
                </a:solidFill>
                <a:latin typeface="Barlow" pitchFamily="34" charset="0"/>
                <a:ea typeface="Barlow" pitchFamily="34" charset="-122"/>
                <a:cs typeface="Barlow" pitchFamily="34" charset="-120"/>
              </a:rPr>
              <a:t>erhalten</a:t>
            </a:r>
            <a:r>
              <a:rPr lang="en-US" sz="1300" dirty="0">
                <a:solidFill>
                  <a:srgbClr val="006482"/>
                </a:solidFill>
                <a:latin typeface="Barlow" pitchFamily="34" charset="0"/>
                <a:ea typeface="Barlow" pitchFamily="34" charset="-122"/>
                <a:cs typeface="Barlow" pitchFamily="34" charset="-120"/>
              </a:rPr>
              <a:t> LBMZ über eine Sonde – ein deutliches Zeichen für die klinische Relevanz dieser Produktkategorie.</a:t>
            </a:r>
            <a:endParaRPr lang="en-US" sz="1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661475" y="634206"/>
            <a:ext cx="10868745" cy="361752"/>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Situation in den Niederlanden</a:t>
            </a:r>
            <a:endParaRPr lang="en-US" sz="2500" dirty="0"/>
          </a:p>
        </p:txBody>
      </p:sp>
      <p:sp>
        <p:nvSpPr>
          <p:cNvPr id="3" name="Text 1"/>
          <p:cNvSpPr/>
          <p:nvPr/>
        </p:nvSpPr>
        <p:spPr>
          <a:xfrm>
            <a:off x="661475" y="1198463"/>
            <a:ext cx="5293188" cy="180876"/>
          </a:xfrm>
          <a:prstGeom prst="rect">
            <a:avLst/>
          </a:prstGeom>
          <a:noFill/>
          <a:ln/>
        </p:spPr>
        <p:txBody>
          <a:bodyPr wrap="none" lIns="0" tIns="0" rIns="0" bIns="0" rtlCol="0" anchor="t"/>
          <a:lstStyle/>
          <a:p>
            <a:pPr marL="0" indent="0" algn="l">
              <a:lnSpc>
                <a:spcPct val="104000"/>
              </a:lnSpc>
              <a:buNone/>
            </a:pPr>
            <a:r>
              <a:rPr lang="en-US" sz="1100" dirty="0">
                <a:solidFill>
                  <a:srgbClr val="006482"/>
                </a:solidFill>
                <a:latin typeface="Barlow Light" pitchFamily="34" charset="0"/>
                <a:ea typeface="Barlow Light" pitchFamily="34" charset="-122"/>
                <a:cs typeface="Barlow Light" pitchFamily="34" charset="-120"/>
              </a:rPr>
              <a:t>Prävalenz von DRM</a:t>
            </a:r>
            <a:endParaRPr lang="en-US" sz="1100" dirty="0"/>
          </a:p>
        </p:txBody>
      </p:sp>
      <p:sp>
        <p:nvSpPr>
          <p:cNvPr id="4" name="Text 2"/>
          <p:cNvSpPr/>
          <p:nvPr/>
        </p:nvSpPr>
        <p:spPr>
          <a:xfrm>
            <a:off x="1247347" y="2222798"/>
            <a:ext cx="1423952" cy="289421"/>
          </a:xfrm>
          <a:prstGeom prst="rect">
            <a:avLst/>
          </a:prstGeom>
          <a:noFill/>
          <a:ln/>
        </p:spPr>
        <p:txBody>
          <a:bodyPr wrap="none" lIns="0" tIns="0" rIns="0" bIns="0" rtlCol="0" anchor="t"/>
          <a:lstStyle/>
          <a:p>
            <a:pPr marL="0" indent="0" algn="ctr">
              <a:lnSpc>
                <a:spcPct val="83000"/>
              </a:lnSpc>
              <a:buNone/>
            </a:pPr>
            <a:r>
              <a:rPr lang="en-US" sz="2250" dirty="0">
                <a:solidFill>
                  <a:srgbClr val="006482"/>
                </a:solidFill>
                <a:latin typeface="Barlow Light" pitchFamily="34" charset="0"/>
                <a:ea typeface="Barlow Light" pitchFamily="34" charset="-122"/>
                <a:cs typeface="Barlow Light" pitchFamily="34" charset="-120"/>
              </a:rPr>
              <a:t>22%</a:t>
            </a:r>
            <a:endParaRPr lang="en-US" sz="2250" dirty="0"/>
          </a:p>
        </p:txBody>
      </p:sp>
      <p:pic>
        <p:nvPicPr>
          <p:cNvPr id="5" name="Image 0" descr="preencoded.png"/>
          <p:cNvPicPr>
            <a:picLocks noChangeAspect="1"/>
          </p:cNvPicPr>
          <p:nvPr/>
        </p:nvPicPr>
        <p:blipFill>
          <a:blip r:embed="rId3"/>
          <a:stretch>
            <a:fillRect/>
          </a:stretch>
        </p:blipFill>
        <p:spPr>
          <a:xfrm>
            <a:off x="1091081" y="1499295"/>
            <a:ext cx="1736582" cy="1736626"/>
          </a:xfrm>
          <a:prstGeom prst="rect">
            <a:avLst/>
          </a:prstGeom>
        </p:spPr>
      </p:pic>
      <p:sp>
        <p:nvSpPr>
          <p:cNvPr id="6" name="Text 3"/>
          <p:cNvSpPr/>
          <p:nvPr/>
        </p:nvSpPr>
        <p:spPr>
          <a:xfrm>
            <a:off x="661475" y="3345755"/>
            <a:ext cx="2595894" cy="180876"/>
          </a:xfrm>
          <a:prstGeom prst="rect">
            <a:avLst/>
          </a:prstGeom>
          <a:noFill/>
          <a:ln/>
        </p:spPr>
        <p:txBody>
          <a:bodyPr wrap="none" lIns="0" tIns="0" rIns="0" bIns="0" rtlCol="0" anchor="t"/>
          <a:lstStyle/>
          <a:p>
            <a:pPr marL="0" indent="0" algn="ctr">
              <a:lnSpc>
                <a:spcPct val="104000"/>
              </a:lnSpc>
              <a:buNone/>
            </a:pPr>
            <a:r>
              <a:rPr lang="en-US" sz="1100" dirty="0">
                <a:solidFill>
                  <a:srgbClr val="006482"/>
                </a:solidFill>
                <a:latin typeface="Barlow Light" pitchFamily="34" charset="0"/>
                <a:ea typeface="Barlow Light" pitchFamily="34" charset="-122"/>
                <a:cs typeface="Barlow Light" pitchFamily="34" charset="-120"/>
              </a:rPr>
              <a:t>Krankenhaus</a:t>
            </a:r>
            <a:endParaRPr lang="en-US" sz="1100" dirty="0"/>
          </a:p>
        </p:txBody>
      </p:sp>
      <p:sp>
        <p:nvSpPr>
          <p:cNvPr id="7" name="Text 4"/>
          <p:cNvSpPr/>
          <p:nvPr/>
        </p:nvSpPr>
        <p:spPr>
          <a:xfrm>
            <a:off x="3944640" y="2222798"/>
            <a:ext cx="1423952" cy="289421"/>
          </a:xfrm>
          <a:prstGeom prst="rect">
            <a:avLst/>
          </a:prstGeom>
          <a:noFill/>
          <a:ln/>
        </p:spPr>
        <p:txBody>
          <a:bodyPr wrap="none" lIns="0" tIns="0" rIns="0" bIns="0" rtlCol="0" anchor="t"/>
          <a:lstStyle/>
          <a:p>
            <a:pPr marL="0" indent="0" algn="ctr">
              <a:lnSpc>
                <a:spcPct val="83000"/>
              </a:lnSpc>
              <a:buNone/>
            </a:pPr>
            <a:r>
              <a:rPr lang="en-US" sz="2250" dirty="0">
                <a:solidFill>
                  <a:srgbClr val="006482"/>
                </a:solidFill>
                <a:latin typeface="Barlow Light" pitchFamily="34" charset="0"/>
                <a:ea typeface="Barlow Light" pitchFamily="34" charset="-122"/>
                <a:cs typeface="Barlow Light" pitchFamily="34" charset="-120"/>
              </a:rPr>
              <a:t>17%</a:t>
            </a:r>
            <a:endParaRPr lang="en-US" sz="2250" dirty="0"/>
          </a:p>
        </p:txBody>
      </p:sp>
      <p:pic>
        <p:nvPicPr>
          <p:cNvPr id="8" name="Image 1" descr="preencoded.png"/>
          <p:cNvPicPr>
            <a:picLocks noChangeAspect="1"/>
          </p:cNvPicPr>
          <p:nvPr/>
        </p:nvPicPr>
        <p:blipFill>
          <a:blip r:embed="rId4"/>
          <a:stretch>
            <a:fillRect/>
          </a:stretch>
        </p:blipFill>
        <p:spPr>
          <a:xfrm>
            <a:off x="3788375" y="1499295"/>
            <a:ext cx="1736582" cy="1736626"/>
          </a:xfrm>
          <a:prstGeom prst="rect">
            <a:avLst/>
          </a:prstGeom>
        </p:spPr>
      </p:pic>
      <p:sp>
        <p:nvSpPr>
          <p:cNvPr id="9" name="Text 5"/>
          <p:cNvSpPr/>
          <p:nvPr/>
        </p:nvSpPr>
        <p:spPr>
          <a:xfrm>
            <a:off x="3358669" y="3345755"/>
            <a:ext cx="2595994" cy="180876"/>
          </a:xfrm>
          <a:prstGeom prst="rect">
            <a:avLst/>
          </a:prstGeom>
          <a:noFill/>
          <a:ln/>
        </p:spPr>
        <p:txBody>
          <a:bodyPr wrap="none" lIns="0" tIns="0" rIns="0" bIns="0" rtlCol="0" anchor="t"/>
          <a:lstStyle/>
          <a:p>
            <a:pPr marL="0" indent="0" algn="ctr">
              <a:lnSpc>
                <a:spcPct val="104000"/>
              </a:lnSpc>
              <a:buNone/>
            </a:pPr>
            <a:r>
              <a:rPr lang="en-US" sz="1100" dirty="0">
                <a:solidFill>
                  <a:srgbClr val="006482"/>
                </a:solidFill>
                <a:latin typeface="Barlow Light" pitchFamily="34" charset="0"/>
                <a:ea typeface="Barlow Light" pitchFamily="34" charset="-122"/>
                <a:cs typeface="Barlow Light" pitchFamily="34" charset="-120"/>
              </a:rPr>
              <a:t>Pflegeheime</a:t>
            </a:r>
            <a:endParaRPr lang="en-US" sz="1100" dirty="0"/>
          </a:p>
        </p:txBody>
      </p:sp>
      <p:sp>
        <p:nvSpPr>
          <p:cNvPr id="10" name="Text 6"/>
          <p:cNvSpPr/>
          <p:nvPr/>
        </p:nvSpPr>
        <p:spPr>
          <a:xfrm>
            <a:off x="2595994" y="4441031"/>
            <a:ext cx="1423952" cy="289421"/>
          </a:xfrm>
          <a:prstGeom prst="rect">
            <a:avLst/>
          </a:prstGeom>
          <a:noFill/>
          <a:ln/>
        </p:spPr>
        <p:txBody>
          <a:bodyPr wrap="none" lIns="0" tIns="0" rIns="0" bIns="0" rtlCol="0" anchor="t"/>
          <a:lstStyle/>
          <a:p>
            <a:pPr marL="0" indent="0" algn="ctr">
              <a:lnSpc>
                <a:spcPct val="83000"/>
              </a:lnSpc>
              <a:buNone/>
            </a:pPr>
            <a:r>
              <a:rPr lang="en-US" sz="2250" dirty="0">
                <a:solidFill>
                  <a:srgbClr val="006482"/>
                </a:solidFill>
                <a:latin typeface="Barlow Light" pitchFamily="34" charset="0"/>
                <a:ea typeface="Barlow Light" pitchFamily="34" charset="-122"/>
                <a:cs typeface="Barlow Light" pitchFamily="34" charset="-120"/>
              </a:rPr>
              <a:t>22%</a:t>
            </a:r>
            <a:endParaRPr lang="en-US" sz="2250" dirty="0"/>
          </a:p>
        </p:txBody>
      </p:sp>
      <p:pic>
        <p:nvPicPr>
          <p:cNvPr id="11" name="Image 2" descr="preencoded.png"/>
          <p:cNvPicPr>
            <a:picLocks noChangeAspect="1"/>
          </p:cNvPicPr>
          <p:nvPr/>
        </p:nvPicPr>
        <p:blipFill>
          <a:blip r:embed="rId3"/>
          <a:stretch>
            <a:fillRect/>
          </a:stretch>
        </p:blipFill>
        <p:spPr>
          <a:xfrm>
            <a:off x="2439728" y="3717528"/>
            <a:ext cx="1736582" cy="1736626"/>
          </a:xfrm>
          <a:prstGeom prst="rect">
            <a:avLst/>
          </a:prstGeom>
        </p:spPr>
      </p:pic>
      <p:sp>
        <p:nvSpPr>
          <p:cNvPr id="12" name="Text 7"/>
          <p:cNvSpPr/>
          <p:nvPr/>
        </p:nvSpPr>
        <p:spPr>
          <a:xfrm>
            <a:off x="2010022" y="5563989"/>
            <a:ext cx="2595994" cy="180876"/>
          </a:xfrm>
          <a:prstGeom prst="rect">
            <a:avLst/>
          </a:prstGeom>
          <a:noFill/>
          <a:ln/>
        </p:spPr>
        <p:txBody>
          <a:bodyPr wrap="none" lIns="0" tIns="0" rIns="0" bIns="0" rtlCol="0" anchor="t"/>
          <a:lstStyle/>
          <a:p>
            <a:pPr marL="0" indent="0" algn="ctr">
              <a:lnSpc>
                <a:spcPct val="104000"/>
              </a:lnSpc>
              <a:buNone/>
            </a:pPr>
            <a:r>
              <a:rPr lang="en-US" sz="1100" dirty="0">
                <a:solidFill>
                  <a:srgbClr val="006482"/>
                </a:solidFill>
                <a:latin typeface="Barlow Light" pitchFamily="34" charset="0"/>
                <a:ea typeface="Barlow Light" pitchFamily="34" charset="-122"/>
                <a:cs typeface="Barlow Light" pitchFamily="34" charset="-120"/>
              </a:rPr>
              <a:t>Ältere zu Hause</a:t>
            </a:r>
            <a:endParaRPr lang="en-US" sz="1100" dirty="0"/>
          </a:p>
        </p:txBody>
      </p:sp>
      <p:sp>
        <p:nvSpPr>
          <p:cNvPr id="13" name="Text 8"/>
          <p:cNvSpPr/>
          <p:nvPr/>
        </p:nvSpPr>
        <p:spPr>
          <a:xfrm>
            <a:off x="712075" y="5969029"/>
            <a:ext cx="5293188" cy="627914"/>
          </a:xfrm>
          <a:prstGeom prst="rect">
            <a:avLst/>
          </a:prstGeom>
          <a:noFill/>
          <a:ln/>
        </p:spPr>
        <p:txBody>
          <a:bodyPr wrap="square" lIns="0" tIns="0" rIns="0" bIns="0" rtlCol="0" anchor="t">
            <a:normAutofit/>
          </a:bodyPr>
          <a:lstStyle/>
          <a:p>
            <a:pPr marL="0" indent="0" algn="just">
              <a:lnSpc>
                <a:spcPct val="113000"/>
              </a:lnSpc>
              <a:buNone/>
            </a:pPr>
            <a:r>
              <a:rPr lang="en-US" sz="1200" dirty="0">
                <a:solidFill>
                  <a:srgbClr val="006482"/>
                </a:solidFill>
                <a:latin typeface="Barlow" pitchFamily="34" charset="0"/>
                <a:ea typeface="Barlow" pitchFamily="34" charset="-122"/>
                <a:cs typeface="Barlow" pitchFamily="34" charset="-120"/>
              </a:rPr>
              <a:t>1 von 5 hospitalisierten Kindern ist mangelernährt. Mangelernährte Patienten haben im Durchschnitt einen </a:t>
            </a:r>
            <a:r>
              <a:rPr lang="en-US" sz="1200" b="1" dirty="0">
                <a:solidFill>
                  <a:srgbClr val="006482"/>
                </a:solidFill>
                <a:latin typeface="Barlow Bold" pitchFamily="34" charset="0"/>
                <a:ea typeface="Barlow Bold" pitchFamily="34" charset="-122"/>
                <a:cs typeface="Barlow Bold" pitchFamily="34" charset="-120"/>
              </a:rPr>
              <a:t>28 % längeren Krankenhausaufenthalt</a:t>
            </a:r>
            <a:r>
              <a:rPr lang="en-US" sz="1200" dirty="0">
                <a:solidFill>
                  <a:srgbClr val="006482"/>
                </a:solidFill>
                <a:latin typeface="Barlow" pitchFamily="34" charset="0"/>
                <a:ea typeface="Barlow" pitchFamily="34" charset="-122"/>
                <a:cs typeface="Barlow" pitchFamily="34" charset="-120"/>
              </a:rPr>
              <a:t>. Mangelernährung führt zu mehr als </a:t>
            </a:r>
            <a:r>
              <a:rPr lang="en-US" sz="1200" b="1" dirty="0">
                <a:solidFill>
                  <a:srgbClr val="006482"/>
                </a:solidFill>
                <a:latin typeface="Barlow Bold" pitchFamily="34" charset="0"/>
                <a:ea typeface="Barlow Bold" pitchFamily="34" charset="-122"/>
                <a:cs typeface="Barlow Bold" pitchFamily="34" charset="-120"/>
              </a:rPr>
              <a:t>400 Todesfällen pro Jahr</a:t>
            </a:r>
            <a:r>
              <a:rPr lang="en-US" sz="1200" dirty="0">
                <a:solidFill>
                  <a:srgbClr val="006482"/>
                </a:solidFill>
                <a:latin typeface="Barlow" pitchFamily="34" charset="0"/>
                <a:ea typeface="Barlow" pitchFamily="34" charset="-122"/>
                <a:cs typeface="Barlow" pitchFamily="34" charset="-120"/>
              </a:rPr>
              <a:t>.</a:t>
            </a:r>
            <a:endParaRPr lang="en-US" sz="1200" dirty="0"/>
          </a:p>
        </p:txBody>
      </p:sp>
      <p:sp>
        <p:nvSpPr>
          <p:cNvPr id="14" name="Shape 9"/>
          <p:cNvSpPr/>
          <p:nvPr/>
        </p:nvSpPr>
        <p:spPr>
          <a:xfrm>
            <a:off x="6160040" y="1117501"/>
            <a:ext cx="5459871" cy="2894823"/>
          </a:xfrm>
          <a:prstGeom prst="roundRect">
            <a:avLst>
              <a:gd name="adj" fmla="val 1632"/>
            </a:avLst>
          </a:prstGeom>
          <a:solidFill>
            <a:schemeClr val="tx2">
              <a:lumMod val="20000"/>
              <a:lumOff val="80000"/>
            </a:schemeClr>
          </a:solidFill>
          <a:ln/>
        </p:spPr>
        <p:txBody>
          <a:bodyPr/>
          <a:lstStyle/>
          <a:p>
            <a:endParaRPr lang="de-DE"/>
          </a:p>
        </p:txBody>
      </p:sp>
      <p:sp>
        <p:nvSpPr>
          <p:cNvPr id="15" name="Text 10"/>
          <p:cNvSpPr/>
          <p:nvPr/>
        </p:nvSpPr>
        <p:spPr>
          <a:xfrm>
            <a:off x="6275727" y="1198463"/>
            <a:ext cx="5228499" cy="180876"/>
          </a:xfrm>
          <a:prstGeom prst="rect">
            <a:avLst/>
          </a:prstGeom>
          <a:noFill/>
          <a:ln/>
        </p:spPr>
        <p:txBody>
          <a:bodyPr wrap="none" lIns="0" tIns="0" rIns="0" bIns="0" rtlCol="0" anchor="t"/>
          <a:lstStyle/>
          <a:p>
            <a:pPr marL="0" indent="0" algn="l">
              <a:lnSpc>
                <a:spcPct val="104000"/>
              </a:lnSpc>
              <a:buNone/>
            </a:pPr>
            <a:r>
              <a:rPr lang="en-US" sz="1400" dirty="0">
                <a:solidFill>
                  <a:schemeClr val="tx1">
                    <a:lumMod val="85000"/>
                    <a:lumOff val="15000"/>
                  </a:schemeClr>
                </a:solidFill>
                <a:latin typeface="Barlow Light" pitchFamily="34" charset="0"/>
                <a:ea typeface="Barlow Light" pitchFamily="34" charset="-122"/>
                <a:cs typeface="Barlow Light" pitchFamily="34" charset="-120"/>
              </a:rPr>
              <a:t>Kosten und </a:t>
            </a:r>
            <a:r>
              <a:rPr lang="en-US" sz="1400" dirty="0" err="1">
                <a:solidFill>
                  <a:schemeClr val="tx1">
                    <a:lumMod val="85000"/>
                    <a:lumOff val="15000"/>
                  </a:schemeClr>
                </a:solidFill>
                <a:latin typeface="Barlow Light" pitchFamily="34" charset="0"/>
                <a:ea typeface="Barlow Light" pitchFamily="34" charset="-122"/>
                <a:cs typeface="Barlow Light" pitchFamily="34" charset="-120"/>
              </a:rPr>
              <a:t>Einsparpotentiale</a:t>
            </a:r>
            <a:endParaRPr lang="en-US" sz="1400" dirty="0">
              <a:solidFill>
                <a:schemeClr val="tx1">
                  <a:lumMod val="85000"/>
                  <a:lumOff val="15000"/>
                </a:schemeClr>
              </a:solidFill>
            </a:endParaRPr>
          </a:p>
        </p:txBody>
      </p:sp>
      <p:sp>
        <p:nvSpPr>
          <p:cNvPr id="16" name="Text 11"/>
          <p:cNvSpPr/>
          <p:nvPr/>
        </p:nvSpPr>
        <p:spPr>
          <a:xfrm>
            <a:off x="6275727" y="1460302"/>
            <a:ext cx="5228499" cy="702766"/>
          </a:xfrm>
          <a:prstGeom prst="rect">
            <a:avLst/>
          </a:prstGeom>
          <a:noFill/>
          <a:ln/>
        </p:spPr>
        <p:txBody>
          <a:bodyPr wrap="square" lIns="0" tIns="0" rIns="0" bIns="0" rtlCol="0" anchor="t"/>
          <a:lstStyle/>
          <a:p>
            <a:pPr marL="171450" indent="-171450" algn="l">
              <a:lnSpc>
                <a:spcPct val="113000"/>
              </a:lnSpc>
              <a:buFont typeface="Arial" panose="020B0604020202020204" pitchFamily="34" charset="0"/>
              <a:buChar char="•"/>
            </a:pPr>
            <a:r>
              <a:rPr lang="en-US" sz="1200" dirty="0">
                <a:solidFill>
                  <a:schemeClr val="tx1">
                    <a:lumMod val="85000"/>
                    <a:lumOff val="15000"/>
                  </a:schemeClr>
                </a:solidFill>
                <a:latin typeface="Barlow" pitchFamily="34" charset="0"/>
                <a:ea typeface="Barlow" pitchFamily="34" charset="-122"/>
                <a:cs typeface="Barlow" pitchFamily="34" charset="-120"/>
              </a:rPr>
              <a:t>Jährliche Kosten: </a:t>
            </a:r>
            <a:r>
              <a:rPr lang="en-US" sz="1200" b="1" dirty="0">
                <a:solidFill>
                  <a:schemeClr val="tx1">
                    <a:lumMod val="85000"/>
                    <a:lumOff val="15000"/>
                  </a:schemeClr>
                </a:solidFill>
                <a:latin typeface="Barlow Bold" pitchFamily="34" charset="0"/>
                <a:ea typeface="Barlow Bold" pitchFamily="34" charset="-122"/>
                <a:cs typeface="Barlow Bold" pitchFamily="34" charset="-120"/>
              </a:rPr>
              <a:t>€ 1,8 </a:t>
            </a:r>
            <a:r>
              <a:rPr lang="en-US" sz="1200" b="1" dirty="0" err="1">
                <a:solidFill>
                  <a:schemeClr val="tx1">
                    <a:lumMod val="85000"/>
                    <a:lumOff val="15000"/>
                  </a:schemeClr>
                </a:solidFill>
                <a:latin typeface="Barlow Bold" pitchFamily="34" charset="0"/>
                <a:ea typeface="Barlow Bold" pitchFamily="34" charset="-122"/>
                <a:cs typeface="Barlow Bold" pitchFamily="34" charset="-120"/>
              </a:rPr>
              <a:t>Milliarden</a:t>
            </a:r>
            <a:endParaRPr lang="en-US" sz="1200" dirty="0">
              <a:solidFill>
                <a:schemeClr val="tx1">
                  <a:lumMod val="85000"/>
                  <a:lumOff val="15000"/>
                </a:schemeClr>
              </a:solidFill>
            </a:endParaRPr>
          </a:p>
        </p:txBody>
      </p:sp>
      <p:sp>
        <p:nvSpPr>
          <p:cNvPr id="17" name="Text 12"/>
          <p:cNvSpPr/>
          <p:nvPr/>
        </p:nvSpPr>
        <p:spPr>
          <a:xfrm>
            <a:off x="6275727" y="1857639"/>
            <a:ext cx="5228499" cy="180876"/>
          </a:xfrm>
          <a:prstGeom prst="rect">
            <a:avLst/>
          </a:prstGeom>
          <a:noFill/>
          <a:ln/>
        </p:spPr>
        <p:txBody>
          <a:bodyPr wrap="none" lIns="0" tIns="0" rIns="0" bIns="0" rtlCol="0" anchor="t"/>
          <a:lstStyle/>
          <a:p>
            <a:pPr marL="0" indent="0" algn="l">
              <a:lnSpc>
                <a:spcPct val="104000"/>
              </a:lnSpc>
              <a:buNone/>
            </a:pPr>
            <a:r>
              <a:rPr lang="en-US" sz="1400" dirty="0">
                <a:solidFill>
                  <a:schemeClr val="tx1">
                    <a:lumMod val="85000"/>
                    <a:lumOff val="15000"/>
                  </a:schemeClr>
                </a:solidFill>
                <a:latin typeface="Barlow Light" pitchFamily="34" charset="0"/>
                <a:ea typeface="Barlow Light" pitchFamily="34" charset="-122"/>
                <a:cs typeface="Barlow Light" pitchFamily="34" charset="-120"/>
              </a:rPr>
              <a:t>Maßnahmen</a:t>
            </a:r>
            <a:endParaRPr lang="en-US" sz="1400" dirty="0">
              <a:solidFill>
                <a:schemeClr val="tx1">
                  <a:lumMod val="85000"/>
                  <a:lumOff val="15000"/>
                </a:schemeClr>
              </a:solidFill>
            </a:endParaRPr>
          </a:p>
        </p:txBody>
      </p:sp>
      <p:sp>
        <p:nvSpPr>
          <p:cNvPr id="18" name="Text 13"/>
          <p:cNvSpPr/>
          <p:nvPr/>
        </p:nvSpPr>
        <p:spPr>
          <a:xfrm>
            <a:off x="6301721" y="2151038"/>
            <a:ext cx="5228499" cy="1845702"/>
          </a:xfrm>
          <a:prstGeom prst="rect">
            <a:avLst/>
          </a:prstGeom>
          <a:noFill/>
          <a:ln/>
        </p:spPr>
        <p:txBody>
          <a:bodyPr wrap="square" lIns="0" tIns="0" rIns="0" bIns="0" rtlCol="0" anchor="t">
            <a:normAutofit lnSpcReduction="10000"/>
          </a:bodyPr>
          <a:lstStyle/>
          <a:p>
            <a:pPr marL="171450" indent="-171450" algn="just">
              <a:lnSpc>
                <a:spcPct val="113000"/>
              </a:lnSpc>
              <a:buFont typeface="Arial" panose="020B0604020202020204" pitchFamily="34" charset="0"/>
              <a:buChar char="•"/>
            </a:pPr>
            <a:r>
              <a:rPr lang="en-US" sz="1200" dirty="0" err="1">
                <a:solidFill>
                  <a:schemeClr val="tx1">
                    <a:lumMod val="85000"/>
                    <a:lumOff val="15000"/>
                  </a:schemeClr>
                </a:solidFill>
                <a:latin typeface="Barlow" pitchFamily="34" charset="0"/>
                <a:ea typeface="Barlow" pitchFamily="34" charset="-122"/>
                <a:cs typeface="Barlow" pitchFamily="34" charset="-120"/>
              </a:rPr>
              <a:t>Lebensmittel</a:t>
            </a:r>
            <a:r>
              <a:rPr lang="en-US" sz="1200" dirty="0">
                <a:solidFill>
                  <a:schemeClr val="tx1">
                    <a:lumMod val="85000"/>
                    <a:lumOff val="15000"/>
                  </a:schemeClr>
                </a:solidFill>
                <a:latin typeface="Barlow" pitchFamily="34" charset="0"/>
                <a:ea typeface="Barlow" pitchFamily="34" charset="-122"/>
                <a:cs typeface="Barlow" pitchFamily="34" charset="-120"/>
              </a:rPr>
              <a:t> für besondere medizinische Zwecke werden in den Niederlanden von Krankenversicherungen erstattet. Die </a:t>
            </a:r>
            <a:r>
              <a:rPr lang="en-US" sz="1200" b="1" dirty="0">
                <a:solidFill>
                  <a:schemeClr val="tx1">
                    <a:lumMod val="85000"/>
                    <a:lumOff val="15000"/>
                  </a:schemeClr>
                </a:solidFill>
                <a:latin typeface="Barlow Bold" pitchFamily="34" charset="0"/>
                <a:ea typeface="Barlow Bold" pitchFamily="34" charset="-122"/>
                <a:cs typeface="Barlow Bold" pitchFamily="34" charset="-120"/>
              </a:rPr>
              <a:t>Dutch Steering Group for Malnutrition</a:t>
            </a:r>
            <a:r>
              <a:rPr lang="en-US" sz="1200" dirty="0">
                <a:solidFill>
                  <a:schemeClr val="tx1">
                    <a:lumMod val="85000"/>
                    <a:lumOff val="15000"/>
                  </a:schemeClr>
                </a:solidFill>
                <a:latin typeface="Barlow" pitchFamily="34" charset="0"/>
                <a:ea typeface="Barlow" pitchFamily="34" charset="-122"/>
                <a:cs typeface="Barlow" pitchFamily="34" charset="-120"/>
              </a:rPr>
              <a:t> ist ein nationales multidisziplinäres Wissenszentrum für Bewusstsein, Prävention, Identifikation und Behandlung von </a:t>
            </a:r>
            <a:r>
              <a:rPr lang="en-US" sz="1200" dirty="0" err="1">
                <a:solidFill>
                  <a:schemeClr val="tx1">
                    <a:lumMod val="85000"/>
                    <a:lumOff val="15000"/>
                  </a:schemeClr>
                </a:solidFill>
                <a:latin typeface="Barlow" pitchFamily="34" charset="0"/>
                <a:ea typeface="Barlow" pitchFamily="34" charset="-122"/>
                <a:cs typeface="Barlow" pitchFamily="34" charset="-120"/>
              </a:rPr>
              <a:t>Mangelernährung</a:t>
            </a:r>
            <a:r>
              <a:rPr lang="en-US" sz="1200" dirty="0">
                <a:solidFill>
                  <a:schemeClr val="tx1">
                    <a:lumMod val="85000"/>
                    <a:lumOff val="15000"/>
                  </a:schemeClr>
                </a:solidFill>
                <a:latin typeface="Barlow" pitchFamily="34" charset="0"/>
                <a:ea typeface="Barlow" pitchFamily="34" charset="-122"/>
                <a:cs typeface="Barlow" pitchFamily="34" charset="-120"/>
              </a:rPr>
              <a:t>.</a:t>
            </a:r>
          </a:p>
          <a:p>
            <a:pPr marL="171450" indent="-171450" algn="just">
              <a:lnSpc>
                <a:spcPct val="113000"/>
              </a:lnSpc>
              <a:buFont typeface="Arial" panose="020B0604020202020204" pitchFamily="34" charset="0"/>
              <a:buChar char="•"/>
            </a:pPr>
            <a:r>
              <a:rPr lang="en-US" sz="1200" dirty="0">
                <a:solidFill>
                  <a:schemeClr val="tx1">
                    <a:lumMod val="85000"/>
                    <a:lumOff val="15000"/>
                  </a:schemeClr>
                </a:solidFill>
                <a:latin typeface="Barlow" pitchFamily="34" charset="0"/>
                <a:ea typeface="Barlow" pitchFamily="34" charset="-122"/>
                <a:cs typeface="Barlow" pitchFamily="34" charset="-120"/>
              </a:rPr>
              <a:t>Für </a:t>
            </a:r>
            <a:r>
              <a:rPr lang="en-US" sz="1200" dirty="0" err="1">
                <a:solidFill>
                  <a:schemeClr val="tx1">
                    <a:lumMod val="85000"/>
                    <a:lumOff val="15000"/>
                  </a:schemeClr>
                </a:solidFill>
                <a:latin typeface="Barlow" pitchFamily="34" charset="0"/>
                <a:ea typeface="Barlow" pitchFamily="34" charset="-122"/>
                <a:cs typeface="Barlow" pitchFamily="34" charset="-120"/>
              </a:rPr>
              <a:t>jeden</a:t>
            </a:r>
            <a:r>
              <a:rPr lang="en-US" sz="1200" dirty="0">
                <a:solidFill>
                  <a:schemeClr val="tx1">
                    <a:lumMod val="85000"/>
                    <a:lumOff val="15000"/>
                  </a:schemeClr>
                </a:solidFill>
                <a:latin typeface="Barlow" pitchFamily="34" charset="0"/>
                <a:ea typeface="Barlow" pitchFamily="34" charset="-122"/>
                <a:cs typeface="Barlow" pitchFamily="34" charset="-120"/>
              </a:rPr>
              <a:t> Euro, der in die </a:t>
            </a:r>
            <a:r>
              <a:rPr lang="en-US" sz="1200" dirty="0" err="1">
                <a:solidFill>
                  <a:schemeClr val="tx1">
                    <a:lumMod val="85000"/>
                    <a:lumOff val="15000"/>
                  </a:schemeClr>
                </a:solidFill>
                <a:latin typeface="Barlow" pitchFamily="34" charset="0"/>
                <a:ea typeface="Barlow" pitchFamily="34" charset="-122"/>
                <a:cs typeface="Barlow" pitchFamily="34" charset="-120"/>
              </a:rPr>
              <a:t>Behandlung</a:t>
            </a:r>
            <a:r>
              <a:rPr lang="en-US" sz="1200" dirty="0">
                <a:solidFill>
                  <a:schemeClr val="tx1">
                    <a:lumMod val="85000"/>
                    <a:lumOff val="15000"/>
                  </a:schemeClr>
                </a:solidFill>
                <a:latin typeface="Barlow" pitchFamily="34" charset="0"/>
                <a:ea typeface="Barlow" pitchFamily="34" charset="-122"/>
                <a:cs typeface="Barlow" pitchFamily="34" charset="-120"/>
              </a:rPr>
              <a:t> </a:t>
            </a:r>
            <a:r>
              <a:rPr lang="en-US" sz="1200" dirty="0" err="1">
                <a:solidFill>
                  <a:schemeClr val="tx1">
                    <a:lumMod val="85000"/>
                    <a:lumOff val="15000"/>
                  </a:schemeClr>
                </a:solidFill>
                <a:latin typeface="Barlow" pitchFamily="34" charset="0"/>
                <a:ea typeface="Barlow" pitchFamily="34" charset="-122"/>
                <a:cs typeface="Barlow" pitchFamily="34" charset="-120"/>
              </a:rPr>
              <a:t>einer</a:t>
            </a:r>
            <a:r>
              <a:rPr lang="en-US" sz="1200" dirty="0">
                <a:solidFill>
                  <a:schemeClr val="tx1">
                    <a:lumMod val="85000"/>
                    <a:lumOff val="15000"/>
                  </a:schemeClr>
                </a:solidFill>
                <a:latin typeface="Barlow" pitchFamily="34" charset="0"/>
                <a:ea typeface="Barlow" pitchFamily="34" charset="-122"/>
                <a:cs typeface="Barlow" pitchFamily="34" charset="-120"/>
              </a:rPr>
              <a:t> </a:t>
            </a:r>
            <a:r>
              <a:rPr lang="en-US" sz="1200" dirty="0" err="1">
                <a:solidFill>
                  <a:schemeClr val="tx1">
                    <a:lumMod val="85000"/>
                    <a:lumOff val="15000"/>
                  </a:schemeClr>
                </a:solidFill>
                <a:latin typeface="Barlow" pitchFamily="34" charset="0"/>
                <a:ea typeface="Barlow" pitchFamily="34" charset="-122"/>
                <a:cs typeface="Barlow" pitchFamily="34" charset="-120"/>
              </a:rPr>
              <a:t>mangelernährten</a:t>
            </a:r>
            <a:r>
              <a:rPr lang="en-US" sz="1200" dirty="0">
                <a:solidFill>
                  <a:schemeClr val="tx1">
                    <a:lumMod val="85000"/>
                    <a:lumOff val="15000"/>
                  </a:schemeClr>
                </a:solidFill>
                <a:latin typeface="Barlow" pitchFamily="34" charset="0"/>
                <a:ea typeface="Barlow" pitchFamily="34" charset="-122"/>
                <a:cs typeface="Barlow" pitchFamily="34" charset="-120"/>
              </a:rPr>
              <a:t> Person </a:t>
            </a:r>
            <a:r>
              <a:rPr lang="en-US" sz="1200" dirty="0" err="1">
                <a:solidFill>
                  <a:schemeClr val="tx1">
                    <a:lumMod val="85000"/>
                    <a:lumOff val="15000"/>
                  </a:schemeClr>
                </a:solidFill>
                <a:latin typeface="Barlow" pitchFamily="34" charset="0"/>
                <a:ea typeface="Barlow" pitchFamily="34" charset="-122"/>
                <a:cs typeface="Barlow" pitchFamily="34" charset="-120"/>
              </a:rPr>
              <a:t>investiert</a:t>
            </a:r>
            <a:r>
              <a:rPr lang="en-US" sz="1200" dirty="0">
                <a:solidFill>
                  <a:schemeClr val="tx1">
                    <a:lumMod val="85000"/>
                    <a:lumOff val="15000"/>
                  </a:schemeClr>
                </a:solidFill>
                <a:latin typeface="Barlow" pitchFamily="34" charset="0"/>
                <a:ea typeface="Barlow" pitchFamily="34" charset="-122"/>
                <a:cs typeface="Barlow" pitchFamily="34" charset="-120"/>
              </a:rPr>
              <a:t> </a:t>
            </a:r>
            <a:r>
              <a:rPr lang="en-US" sz="1200" dirty="0" err="1">
                <a:solidFill>
                  <a:schemeClr val="tx1">
                    <a:lumMod val="85000"/>
                    <a:lumOff val="15000"/>
                  </a:schemeClr>
                </a:solidFill>
                <a:latin typeface="Barlow" pitchFamily="34" charset="0"/>
                <a:ea typeface="Barlow" pitchFamily="34" charset="-122"/>
                <a:cs typeface="Barlow" pitchFamily="34" charset="-120"/>
              </a:rPr>
              <a:t>wird</a:t>
            </a:r>
            <a:r>
              <a:rPr lang="en-US" sz="1200" dirty="0">
                <a:solidFill>
                  <a:schemeClr val="tx1">
                    <a:lumMod val="85000"/>
                    <a:lumOff val="15000"/>
                  </a:schemeClr>
                </a:solidFill>
                <a:latin typeface="Barlow" pitchFamily="34" charset="0"/>
                <a:ea typeface="Barlow" pitchFamily="34" charset="-122"/>
                <a:cs typeface="Barlow" pitchFamily="34" charset="-120"/>
              </a:rPr>
              <a:t>, spart die Gesellschaft </a:t>
            </a:r>
            <a:r>
              <a:rPr lang="en-US" sz="1200" b="1" dirty="0">
                <a:solidFill>
                  <a:schemeClr val="tx1">
                    <a:lumMod val="85000"/>
                    <a:lumOff val="15000"/>
                  </a:schemeClr>
                </a:solidFill>
                <a:latin typeface="Barlow Bold" pitchFamily="34" charset="0"/>
                <a:ea typeface="Barlow Bold" pitchFamily="34" charset="-122"/>
                <a:cs typeface="Barlow Bold" pitchFamily="34" charset="-120"/>
              </a:rPr>
              <a:t>€ 1,90 bis € 4,20</a:t>
            </a:r>
            <a:r>
              <a:rPr lang="en-US" sz="1200" dirty="0">
                <a:solidFill>
                  <a:schemeClr val="tx1">
                    <a:lumMod val="85000"/>
                    <a:lumOff val="15000"/>
                  </a:schemeClr>
                </a:solidFill>
                <a:latin typeface="Barlow" pitchFamily="34" charset="0"/>
                <a:ea typeface="Barlow" pitchFamily="34" charset="-122"/>
                <a:cs typeface="Barlow" pitchFamily="34" charset="-120"/>
              </a:rPr>
              <a:t> – </a:t>
            </a:r>
            <a:r>
              <a:rPr lang="en-US" sz="1200" dirty="0" err="1">
                <a:solidFill>
                  <a:schemeClr val="tx1">
                    <a:lumMod val="85000"/>
                    <a:lumOff val="15000"/>
                  </a:schemeClr>
                </a:solidFill>
                <a:latin typeface="Barlow" pitchFamily="34" charset="0"/>
                <a:ea typeface="Barlow" pitchFamily="34" charset="-122"/>
                <a:cs typeface="Barlow" pitchFamily="34" charset="-120"/>
              </a:rPr>
              <a:t>ein</a:t>
            </a:r>
            <a:r>
              <a:rPr lang="en-US" sz="1200" dirty="0">
                <a:solidFill>
                  <a:schemeClr val="tx1">
                    <a:lumMod val="85000"/>
                    <a:lumOff val="15000"/>
                  </a:schemeClr>
                </a:solidFill>
                <a:latin typeface="Barlow" pitchFamily="34" charset="0"/>
                <a:ea typeface="Barlow" pitchFamily="34" charset="-122"/>
                <a:cs typeface="Barlow" pitchFamily="34" charset="-120"/>
              </a:rPr>
              <a:t> </a:t>
            </a:r>
            <a:r>
              <a:rPr lang="en-US" sz="1200" dirty="0" err="1">
                <a:solidFill>
                  <a:schemeClr val="tx1">
                    <a:lumMod val="85000"/>
                    <a:lumOff val="15000"/>
                  </a:schemeClr>
                </a:solidFill>
                <a:latin typeface="Barlow" pitchFamily="34" charset="0"/>
                <a:ea typeface="Barlow" pitchFamily="34" charset="-122"/>
                <a:cs typeface="Barlow" pitchFamily="34" charset="-120"/>
              </a:rPr>
              <a:t>überzeugendes</a:t>
            </a:r>
            <a:r>
              <a:rPr lang="en-US" sz="1200" dirty="0">
                <a:solidFill>
                  <a:schemeClr val="tx1">
                    <a:lumMod val="85000"/>
                    <a:lumOff val="15000"/>
                  </a:schemeClr>
                </a:solidFill>
                <a:latin typeface="Barlow" pitchFamily="34" charset="0"/>
                <a:ea typeface="Barlow" pitchFamily="34" charset="-122"/>
                <a:cs typeface="Barlow" pitchFamily="34" charset="-120"/>
              </a:rPr>
              <a:t> </a:t>
            </a:r>
            <a:r>
              <a:rPr lang="en-US" sz="1200" dirty="0" err="1">
                <a:solidFill>
                  <a:schemeClr val="tx1">
                    <a:lumMod val="85000"/>
                    <a:lumOff val="15000"/>
                  </a:schemeClr>
                </a:solidFill>
                <a:latin typeface="Barlow" pitchFamily="34" charset="0"/>
                <a:ea typeface="Barlow" pitchFamily="34" charset="-122"/>
                <a:cs typeface="Barlow" pitchFamily="34" charset="-120"/>
              </a:rPr>
              <a:t>gesundheitsökonomisches</a:t>
            </a:r>
            <a:r>
              <a:rPr lang="en-US" sz="1200" dirty="0">
                <a:solidFill>
                  <a:schemeClr val="tx1">
                    <a:lumMod val="85000"/>
                    <a:lumOff val="15000"/>
                  </a:schemeClr>
                </a:solidFill>
                <a:latin typeface="Barlow" pitchFamily="34" charset="0"/>
                <a:ea typeface="Barlow" pitchFamily="34" charset="-122"/>
                <a:cs typeface="Barlow" pitchFamily="34" charset="-120"/>
              </a:rPr>
              <a:t> Argument für </a:t>
            </a:r>
            <a:r>
              <a:rPr lang="en-US" sz="1200" dirty="0" err="1">
                <a:solidFill>
                  <a:schemeClr val="tx1">
                    <a:lumMod val="85000"/>
                    <a:lumOff val="15000"/>
                  </a:schemeClr>
                </a:solidFill>
                <a:latin typeface="Barlow" pitchFamily="34" charset="0"/>
                <a:ea typeface="Barlow" pitchFamily="34" charset="-122"/>
                <a:cs typeface="Barlow" pitchFamily="34" charset="-120"/>
              </a:rPr>
              <a:t>gezielte</a:t>
            </a:r>
            <a:r>
              <a:rPr lang="en-US" sz="1200" dirty="0">
                <a:solidFill>
                  <a:schemeClr val="tx1">
                    <a:lumMod val="85000"/>
                    <a:lumOff val="15000"/>
                  </a:schemeClr>
                </a:solidFill>
                <a:latin typeface="Barlow" pitchFamily="34" charset="0"/>
                <a:ea typeface="Barlow" pitchFamily="34" charset="-122"/>
                <a:cs typeface="Barlow" pitchFamily="34" charset="-120"/>
              </a:rPr>
              <a:t> </a:t>
            </a:r>
            <a:r>
              <a:rPr lang="en-US" sz="1200" dirty="0" err="1">
                <a:solidFill>
                  <a:schemeClr val="tx1">
                    <a:lumMod val="85000"/>
                    <a:lumOff val="15000"/>
                  </a:schemeClr>
                </a:solidFill>
                <a:latin typeface="Barlow" pitchFamily="34" charset="0"/>
                <a:ea typeface="Barlow" pitchFamily="34" charset="-122"/>
                <a:cs typeface="Barlow" pitchFamily="34" charset="-120"/>
              </a:rPr>
              <a:t>Investitionen</a:t>
            </a:r>
            <a:r>
              <a:rPr lang="en-US" sz="1200" dirty="0">
                <a:solidFill>
                  <a:schemeClr val="tx1">
                    <a:lumMod val="85000"/>
                    <a:lumOff val="15000"/>
                  </a:schemeClr>
                </a:solidFill>
                <a:latin typeface="Barlow" pitchFamily="34" charset="0"/>
                <a:ea typeface="Barlow" pitchFamily="34" charset="-122"/>
                <a:cs typeface="Barlow" pitchFamily="34" charset="-120"/>
              </a:rPr>
              <a:t> in die </a:t>
            </a:r>
            <a:r>
              <a:rPr lang="en-US" sz="1200" dirty="0" err="1">
                <a:solidFill>
                  <a:schemeClr val="tx1">
                    <a:lumMod val="85000"/>
                    <a:lumOff val="15000"/>
                  </a:schemeClr>
                </a:solidFill>
                <a:latin typeface="Barlow" pitchFamily="34" charset="0"/>
                <a:ea typeface="Barlow" pitchFamily="34" charset="-122"/>
                <a:cs typeface="Barlow" pitchFamily="34" charset="-120"/>
              </a:rPr>
              <a:t>Ernährungstherapie</a:t>
            </a:r>
            <a:r>
              <a:rPr lang="en-US" sz="1200" dirty="0">
                <a:solidFill>
                  <a:schemeClr val="tx1">
                    <a:lumMod val="85000"/>
                    <a:lumOff val="15000"/>
                  </a:schemeClr>
                </a:solidFill>
                <a:latin typeface="Barlow" pitchFamily="34" charset="0"/>
                <a:ea typeface="Barlow" pitchFamily="34" charset="-122"/>
                <a:cs typeface="Barlow" pitchFamily="34" charset="-120"/>
              </a:rPr>
              <a:t>.</a:t>
            </a:r>
            <a:endParaRPr lang="en-US" sz="1200" dirty="0">
              <a:solidFill>
                <a:schemeClr val="tx1">
                  <a:lumMod val="85000"/>
                  <a:lumOff val="15000"/>
                </a:schemeClr>
              </a:solidFill>
            </a:endParaRPr>
          </a:p>
          <a:p>
            <a:pPr marL="0" indent="0" algn="l">
              <a:lnSpc>
                <a:spcPct val="113000"/>
              </a:lnSpc>
              <a:buNone/>
            </a:pP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661475" y="599976"/>
            <a:ext cx="10868745" cy="361752"/>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Situation in Spanien (basierend auf der Predyces-Studie)</a:t>
            </a:r>
            <a:endParaRPr lang="en-US" sz="2500" dirty="0"/>
          </a:p>
        </p:txBody>
      </p:sp>
      <p:pic>
        <p:nvPicPr>
          <p:cNvPr id="3" name="Image 0" descr="preencoded.png"/>
          <p:cNvPicPr>
            <a:picLocks noChangeAspect="1"/>
          </p:cNvPicPr>
          <p:nvPr/>
        </p:nvPicPr>
        <p:blipFill>
          <a:blip r:embed="rId3"/>
          <a:stretch>
            <a:fillRect/>
          </a:stretch>
        </p:blipFill>
        <p:spPr>
          <a:xfrm>
            <a:off x="1687272" y="3569385"/>
            <a:ext cx="3241594" cy="2258318"/>
          </a:xfrm>
          <a:prstGeom prst="rect">
            <a:avLst/>
          </a:prstGeom>
        </p:spPr>
      </p:pic>
      <p:sp>
        <p:nvSpPr>
          <p:cNvPr id="4" name="Text 1"/>
          <p:cNvSpPr/>
          <p:nvPr/>
        </p:nvSpPr>
        <p:spPr>
          <a:xfrm>
            <a:off x="661475" y="1825236"/>
            <a:ext cx="5293188" cy="180876"/>
          </a:xfrm>
          <a:prstGeom prst="rect">
            <a:avLst/>
          </a:prstGeom>
          <a:noFill/>
          <a:ln/>
        </p:spPr>
        <p:txBody>
          <a:bodyPr wrap="none" lIns="0" tIns="0" rIns="0" bIns="0" rtlCol="0" anchor="t"/>
          <a:lstStyle/>
          <a:p>
            <a:pPr marL="0" indent="0" algn="l">
              <a:lnSpc>
                <a:spcPct val="104000"/>
              </a:lnSpc>
              <a:buNone/>
            </a:pPr>
            <a:r>
              <a:rPr lang="en-US" sz="1400" dirty="0">
                <a:solidFill>
                  <a:srgbClr val="006482"/>
                </a:solidFill>
                <a:latin typeface="Barlow Light" pitchFamily="34" charset="0"/>
                <a:ea typeface="Barlow Light" pitchFamily="34" charset="-122"/>
                <a:cs typeface="Barlow Light" pitchFamily="34" charset="-120"/>
              </a:rPr>
              <a:t>Prävalenz</a:t>
            </a:r>
            <a:endParaRPr lang="en-US" sz="1200" dirty="0"/>
          </a:p>
        </p:txBody>
      </p:sp>
      <p:sp>
        <p:nvSpPr>
          <p:cNvPr id="5" name="Text 2"/>
          <p:cNvSpPr/>
          <p:nvPr/>
        </p:nvSpPr>
        <p:spPr>
          <a:xfrm>
            <a:off x="661475" y="2087074"/>
            <a:ext cx="5293188" cy="1102888"/>
          </a:xfrm>
          <a:prstGeom prst="rect">
            <a:avLst/>
          </a:prstGeom>
          <a:noFill/>
          <a:ln/>
        </p:spPr>
        <p:txBody>
          <a:bodyPr wrap="square" lIns="0" tIns="0" rIns="0" bIns="0" rtlCol="0" anchor="t">
            <a:normAutofit/>
          </a:bodyPr>
          <a:lstStyle/>
          <a:p>
            <a:pPr marL="182880" indent="-182880" algn="just">
              <a:lnSpc>
                <a:spcPct val="113000"/>
              </a:lnSpc>
              <a:buSzPct val="100000"/>
              <a:buChar char="•"/>
            </a:pPr>
            <a:r>
              <a:rPr lang="en-US" sz="1200" dirty="0">
                <a:solidFill>
                  <a:srgbClr val="006482"/>
                </a:solidFill>
                <a:latin typeface="Barlow" panose="00000500000000000000" pitchFamily="2" charset="0"/>
                <a:ea typeface="Barlow" pitchFamily="34" charset="-122"/>
                <a:cs typeface="Barlow" pitchFamily="34" charset="-120"/>
              </a:rPr>
              <a:t>Etwa </a:t>
            </a:r>
            <a:r>
              <a:rPr lang="en-US" sz="1200" b="1" dirty="0">
                <a:solidFill>
                  <a:srgbClr val="006482"/>
                </a:solidFill>
                <a:latin typeface="Barlow" panose="00000500000000000000" pitchFamily="2" charset="0"/>
                <a:ea typeface="Barlow Bold" pitchFamily="34" charset="-122"/>
                <a:cs typeface="Barlow Bold" pitchFamily="34" charset="-120"/>
              </a:rPr>
              <a:t>1 von 4</a:t>
            </a:r>
            <a:r>
              <a:rPr lang="en-US" sz="1200" dirty="0">
                <a:solidFill>
                  <a:srgbClr val="006482"/>
                </a:solidFill>
                <a:latin typeface="Barlow" panose="00000500000000000000" pitchFamily="2" charset="0"/>
                <a:ea typeface="Barlow" pitchFamily="34" charset="-122"/>
                <a:cs typeface="Barlow" pitchFamily="34" charset="-120"/>
              </a:rPr>
              <a:t> ins Krankenhaus aufgenommenen Patienten ist mangelernährt.</a:t>
            </a:r>
            <a:endParaRPr lang="en-US" sz="1200" dirty="0">
              <a:latin typeface="Barlow" panose="00000500000000000000" pitchFamily="2" charset="0"/>
            </a:endParaRPr>
          </a:p>
          <a:p>
            <a:pPr marL="182880" indent="-182880" algn="just">
              <a:lnSpc>
                <a:spcPct val="113000"/>
              </a:lnSpc>
              <a:buSzPct val="100000"/>
              <a:buChar char="•"/>
            </a:pPr>
            <a:r>
              <a:rPr lang="en-US" sz="1200" dirty="0">
                <a:solidFill>
                  <a:srgbClr val="006482"/>
                </a:solidFill>
                <a:latin typeface="Barlow" panose="00000500000000000000" pitchFamily="2" charset="0"/>
                <a:ea typeface="Barlow" pitchFamily="34" charset="-122"/>
                <a:cs typeface="Barlow" pitchFamily="34" charset="-120"/>
              </a:rPr>
              <a:t>Stärker betroffen: ältere </a:t>
            </a:r>
            <a:r>
              <a:rPr lang="en-US" sz="1200" dirty="0" err="1">
                <a:solidFill>
                  <a:srgbClr val="006482"/>
                </a:solidFill>
                <a:latin typeface="Barlow" panose="00000500000000000000" pitchFamily="2" charset="0"/>
                <a:ea typeface="Barlow" pitchFamily="34" charset="-122"/>
                <a:cs typeface="Barlow" pitchFamily="34" charset="-120"/>
              </a:rPr>
              <a:t>Patienten</a:t>
            </a:r>
            <a:r>
              <a:rPr lang="en-US" sz="1200" dirty="0">
                <a:solidFill>
                  <a:srgbClr val="006482"/>
                </a:solidFill>
                <a:latin typeface="Barlow" panose="00000500000000000000" pitchFamily="2" charset="0"/>
                <a:ea typeface="Barlow" pitchFamily="34" charset="-122"/>
                <a:cs typeface="Barlow" pitchFamily="34" charset="-120"/>
              </a:rPr>
              <a:t> </a:t>
            </a:r>
            <a:r>
              <a:rPr lang="en-US" sz="1200" dirty="0" err="1">
                <a:solidFill>
                  <a:srgbClr val="006482"/>
                </a:solidFill>
                <a:latin typeface="Barlow" panose="00000500000000000000" pitchFamily="2" charset="0"/>
                <a:ea typeface="Barlow" pitchFamily="34" charset="-122"/>
                <a:cs typeface="Barlow" pitchFamily="34" charset="-120"/>
              </a:rPr>
              <a:t>mit</a:t>
            </a:r>
            <a:r>
              <a:rPr lang="en-US" sz="1200" dirty="0">
                <a:solidFill>
                  <a:srgbClr val="006482"/>
                </a:solidFill>
                <a:latin typeface="Barlow" panose="00000500000000000000" pitchFamily="2" charset="0"/>
                <a:ea typeface="Barlow" pitchFamily="34" charset="-122"/>
                <a:cs typeface="Barlow" pitchFamily="34" charset="-120"/>
              </a:rPr>
              <a:t> Krebserkrankung.</a:t>
            </a:r>
            <a:endParaRPr lang="en-US" sz="1200" dirty="0">
              <a:latin typeface="Barlow" panose="00000500000000000000" pitchFamily="2" charset="0"/>
            </a:endParaRPr>
          </a:p>
          <a:p>
            <a:pPr marL="182880" indent="-182880" algn="just">
              <a:lnSpc>
                <a:spcPct val="113000"/>
              </a:lnSpc>
              <a:buSzPct val="100000"/>
              <a:buChar char="•"/>
            </a:pPr>
            <a:r>
              <a:rPr lang="de-DE" sz="1200" dirty="0">
                <a:solidFill>
                  <a:srgbClr val="006482"/>
                </a:solidFill>
                <a:latin typeface="Barlow" panose="00000500000000000000" pitchFamily="2" charset="0"/>
                <a:ea typeface="Barlow" pitchFamily="34" charset="-122"/>
                <a:cs typeface="Barlow" pitchFamily="34" charset="-120"/>
              </a:rPr>
              <a:t>Mangelernährung führt zu mehr Komplikationen, längeren Krankenhausaufenthalten und höheren Kosten.</a:t>
            </a:r>
            <a:endParaRPr lang="en-US" sz="1200" dirty="0"/>
          </a:p>
        </p:txBody>
      </p:sp>
      <p:sp>
        <p:nvSpPr>
          <p:cNvPr id="6" name="Text 3"/>
          <p:cNvSpPr/>
          <p:nvPr/>
        </p:nvSpPr>
        <p:spPr>
          <a:xfrm>
            <a:off x="6507561" y="1825236"/>
            <a:ext cx="5293188" cy="380611"/>
          </a:xfrm>
          <a:prstGeom prst="rect">
            <a:avLst/>
          </a:prstGeom>
          <a:noFill/>
          <a:ln/>
        </p:spPr>
        <p:txBody>
          <a:bodyPr wrap="none" lIns="0" tIns="0" rIns="0" bIns="0" rtlCol="0" anchor="t"/>
          <a:lstStyle/>
          <a:p>
            <a:pPr marL="0" indent="0" algn="l">
              <a:lnSpc>
                <a:spcPct val="104000"/>
              </a:lnSpc>
              <a:buNone/>
            </a:pPr>
            <a:r>
              <a:rPr lang="en-US" sz="1400" dirty="0">
                <a:solidFill>
                  <a:srgbClr val="006482"/>
                </a:solidFill>
                <a:latin typeface="Barlow Light" pitchFamily="34" charset="0"/>
                <a:ea typeface="Barlow Light" pitchFamily="34" charset="-122"/>
                <a:cs typeface="Barlow Light" pitchFamily="34" charset="-120"/>
              </a:rPr>
              <a:t>Wirtschaftliche Folgen</a:t>
            </a:r>
            <a:endParaRPr lang="en-US" sz="1400" dirty="0"/>
          </a:p>
        </p:txBody>
      </p:sp>
      <p:sp>
        <p:nvSpPr>
          <p:cNvPr id="7" name="Text 4"/>
          <p:cNvSpPr/>
          <p:nvPr/>
        </p:nvSpPr>
        <p:spPr>
          <a:xfrm>
            <a:off x="6507561" y="2107818"/>
            <a:ext cx="5103742" cy="1185318"/>
          </a:xfrm>
          <a:prstGeom prst="rect">
            <a:avLst/>
          </a:prstGeom>
          <a:noFill/>
          <a:ln/>
        </p:spPr>
        <p:txBody>
          <a:bodyPr wrap="square" lIns="0" tIns="0" rIns="0" bIns="0" rtlCol="0" anchor="t">
            <a:normAutofit/>
          </a:bodyPr>
          <a:lstStyle/>
          <a:p>
            <a:pPr marL="182880" indent="-182880" algn="just">
              <a:lnSpc>
                <a:spcPct val="113000"/>
              </a:lnSpc>
              <a:buSzPct val="100000"/>
              <a:buChar char="•"/>
            </a:pPr>
            <a:r>
              <a:rPr lang="de-DE" sz="1200" dirty="0">
                <a:solidFill>
                  <a:srgbClr val="006482"/>
                </a:solidFill>
                <a:latin typeface="Barlow" panose="00000500000000000000" pitchFamily="2" charset="0"/>
              </a:rPr>
              <a:t>Mangelernährung im Krankenhaus ist mit </a:t>
            </a:r>
            <a:r>
              <a:rPr lang="de-DE" sz="1200" b="1" dirty="0">
                <a:solidFill>
                  <a:srgbClr val="006482"/>
                </a:solidFill>
                <a:latin typeface="Barlow" panose="00000500000000000000" pitchFamily="2" charset="0"/>
              </a:rPr>
              <a:t>25–90 % höheren Behandlungskosten</a:t>
            </a:r>
            <a:r>
              <a:rPr lang="de-DE" sz="1200" dirty="0">
                <a:solidFill>
                  <a:srgbClr val="006482"/>
                </a:solidFill>
                <a:latin typeface="Barlow" panose="00000500000000000000" pitchFamily="2" charset="0"/>
              </a:rPr>
              <a:t> verbunden.</a:t>
            </a:r>
            <a:endParaRPr lang="en-US" sz="1200" dirty="0">
              <a:solidFill>
                <a:srgbClr val="006482"/>
              </a:solidFill>
              <a:latin typeface="Barlow" panose="00000500000000000000" pitchFamily="2" charset="0"/>
            </a:endParaRPr>
          </a:p>
        </p:txBody>
      </p:sp>
      <p:pic>
        <p:nvPicPr>
          <p:cNvPr id="8" name="Image 1" descr="preencoded.png"/>
          <p:cNvPicPr>
            <a:picLocks noChangeAspect="1"/>
          </p:cNvPicPr>
          <p:nvPr/>
        </p:nvPicPr>
        <p:blipFill>
          <a:blip r:embed="rId4"/>
          <a:stretch>
            <a:fillRect/>
          </a:stretch>
        </p:blipFill>
        <p:spPr>
          <a:xfrm>
            <a:off x="7315607" y="4040277"/>
            <a:ext cx="3487650" cy="178742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655125" y="1103303"/>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Situation in Italien</a:t>
            </a:r>
            <a:endParaRPr lang="en-US" sz="2500" dirty="0"/>
          </a:p>
        </p:txBody>
      </p:sp>
      <p:sp>
        <p:nvSpPr>
          <p:cNvPr id="3" name="Shape 1"/>
          <p:cNvSpPr/>
          <p:nvPr/>
        </p:nvSpPr>
        <p:spPr>
          <a:xfrm>
            <a:off x="536065" y="1868081"/>
            <a:ext cx="5470785" cy="3003649"/>
          </a:xfrm>
          <a:prstGeom prst="roundRect">
            <a:avLst>
              <a:gd name="adj" fmla="val 3965"/>
            </a:avLst>
          </a:prstGeom>
          <a:solidFill>
            <a:srgbClr val="00437A"/>
          </a:solidFill>
          <a:ln/>
        </p:spPr>
        <p:txBody>
          <a:bodyPr/>
          <a:lstStyle/>
          <a:p>
            <a:endParaRPr lang="de-DE"/>
          </a:p>
        </p:txBody>
      </p:sp>
      <p:sp>
        <p:nvSpPr>
          <p:cNvPr id="4" name="Text 2"/>
          <p:cNvSpPr/>
          <p:nvPr/>
        </p:nvSpPr>
        <p:spPr>
          <a:xfrm>
            <a:off x="701360" y="2033379"/>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Prävalenz von DRM bei Krebspatienten</a:t>
            </a:r>
            <a:endParaRPr lang="en-US" sz="1600" dirty="0"/>
          </a:p>
        </p:txBody>
      </p:sp>
      <p:sp>
        <p:nvSpPr>
          <p:cNvPr id="5" name="Text 3"/>
          <p:cNvSpPr/>
          <p:nvPr/>
        </p:nvSpPr>
        <p:spPr>
          <a:xfrm>
            <a:off x="701360" y="2457143"/>
            <a:ext cx="5140196" cy="2232620"/>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FFFFFF"/>
                </a:solidFill>
                <a:latin typeface="Barlow" pitchFamily="34" charset="0"/>
                <a:ea typeface="Barlow" pitchFamily="34" charset="-122"/>
                <a:cs typeface="Barlow" pitchFamily="34" charset="-120"/>
              </a:rPr>
              <a:t>Im Jahr 2018 lebten </a:t>
            </a:r>
            <a:r>
              <a:rPr lang="en-US" sz="1300" b="1" dirty="0">
                <a:solidFill>
                  <a:srgbClr val="FFFFFF"/>
                </a:solidFill>
                <a:latin typeface="Barlow Bold" pitchFamily="34" charset="0"/>
                <a:ea typeface="Barlow Bold" pitchFamily="34" charset="-122"/>
                <a:cs typeface="Barlow Bold" pitchFamily="34" charset="-120"/>
              </a:rPr>
              <a:t>3,4 Millionen</a:t>
            </a:r>
            <a:r>
              <a:rPr lang="en-US" sz="1300" dirty="0">
                <a:solidFill>
                  <a:srgbClr val="FFFFFF"/>
                </a:solidFill>
                <a:latin typeface="Barlow" pitchFamily="34" charset="0"/>
                <a:ea typeface="Barlow" pitchFamily="34" charset="-122"/>
                <a:cs typeface="Barlow" pitchFamily="34" charset="-120"/>
              </a:rPr>
              <a:t> Menschen in Italien mit einer Krebsdiagnose, </a:t>
            </a:r>
            <a:r>
              <a:rPr lang="en-US" sz="1300" b="1" dirty="0">
                <a:solidFill>
                  <a:srgbClr val="FFFFFF"/>
                </a:solidFill>
                <a:latin typeface="Barlow Bold" pitchFamily="34" charset="0"/>
                <a:ea typeface="Barlow Bold" pitchFamily="34" charset="-122"/>
                <a:cs typeface="Barlow Bold" pitchFamily="34" charset="-120"/>
              </a:rPr>
              <a:t>369.000</a:t>
            </a:r>
            <a:r>
              <a:rPr lang="en-US" sz="1300" dirty="0">
                <a:solidFill>
                  <a:srgbClr val="FFFFFF"/>
                </a:solidFill>
                <a:latin typeface="Barlow" pitchFamily="34" charset="0"/>
                <a:ea typeface="Barlow" pitchFamily="34" charset="-122"/>
                <a:cs typeface="Barlow" pitchFamily="34" charset="-120"/>
              </a:rPr>
              <a:t> neue Fälle wurden diagnostiziert.</a:t>
            </a:r>
            <a:endParaRPr lang="en-US" sz="1300" dirty="0"/>
          </a:p>
          <a:p>
            <a:pPr marL="264160" indent="-264160" algn="l">
              <a:lnSpc>
                <a:spcPct val="133000"/>
              </a:lnSpc>
              <a:buSzPct val="100000"/>
              <a:buChar char="•"/>
            </a:pPr>
            <a:r>
              <a:rPr lang="en-US" sz="1300" dirty="0">
                <a:solidFill>
                  <a:srgbClr val="FFFFFF"/>
                </a:solidFill>
                <a:latin typeface="Barlow" pitchFamily="34" charset="0"/>
                <a:ea typeface="Barlow" pitchFamily="34" charset="-122"/>
                <a:cs typeface="Barlow" pitchFamily="34" charset="-120"/>
              </a:rPr>
              <a:t>Krebs ist eine der chronischen Erkrankungen mit der höchsten Häufigkeit von Mangelernährung: </a:t>
            </a:r>
            <a:r>
              <a:rPr lang="en-US" sz="1300" b="1" dirty="0">
                <a:solidFill>
                  <a:srgbClr val="FFFFFF"/>
                </a:solidFill>
                <a:latin typeface="Barlow Bold" pitchFamily="34" charset="0"/>
                <a:ea typeface="Barlow Bold" pitchFamily="34" charset="-122"/>
                <a:cs typeface="Barlow Bold" pitchFamily="34" charset="-120"/>
              </a:rPr>
              <a:t>zwischen 31 % und 39 %</a:t>
            </a:r>
            <a:r>
              <a:rPr lang="en-US" sz="1300" dirty="0">
                <a:solidFill>
                  <a:srgbClr val="FFFFFF"/>
                </a:solidFill>
                <a:latin typeface="Barlow" pitchFamily="34" charset="0"/>
                <a:ea typeface="Barlow" pitchFamily="34" charset="-122"/>
                <a:cs typeface="Barlow" pitchFamily="34" charset="-120"/>
              </a:rPr>
              <a:t> der Krebspatienten sind betroffen.</a:t>
            </a:r>
            <a:endParaRPr lang="en-US" sz="1300" dirty="0"/>
          </a:p>
          <a:p>
            <a:pPr marL="264160" indent="-264160" algn="l">
              <a:lnSpc>
                <a:spcPct val="133000"/>
              </a:lnSpc>
              <a:buSzPct val="100000"/>
              <a:buChar char="•"/>
            </a:pPr>
            <a:r>
              <a:rPr lang="de-DE" sz="1300" dirty="0">
                <a:solidFill>
                  <a:srgbClr val="FFFFFF"/>
                </a:solidFill>
                <a:latin typeface="Barlow" pitchFamily="34" charset="0"/>
                <a:ea typeface="Barlow" pitchFamily="34" charset="-122"/>
                <a:cs typeface="Barlow" pitchFamily="34" charset="-120"/>
              </a:rPr>
              <a:t>Der systematische Einsatz von Trinknahrungen kann Therapieunterbrechungen bei etwa 10 % der Krebspatienten verhindern.</a:t>
            </a:r>
            <a:endParaRPr lang="en-US" sz="1300" dirty="0"/>
          </a:p>
        </p:txBody>
      </p:sp>
      <p:sp>
        <p:nvSpPr>
          <p:cNvPr id="6" name="Text 4"/>
          <p:cNvSpPr/>
          <p:nvPr/>
        </p:nvSpPr>
        <p:spPr>
          <a:xfrm>
            <a:off x="6629400" y="2024378"/>
            <a:ext cx="5232666" cy="258465"/>
          </a:xfrm>
          <a:prstGeom prst="rect">
            <a:avLst/>
          </a:prstGeom>
          <a:noFill/>
          <a:ln/>
        </p:spPr>
        <p:txBody>
          <a:bodyPr wrap="none" lIns="0" tIns="0" rIns="0" bIns="0" rtlCol="0" anchor="t"/>
          <a:lstStyle/>
          <a:p>
            <a:pPr>
              <a:lnSpc>
                <a:spcPct val="104000"/>
              </a:lnSpc>
            </a:pPr>
            <a:r>
              <a:rPr lang="en-US" sz="1600" dirty="0">
                <a:solidFill>
                  <a:srgbClr val="006482"/>
                </a:solidFill>
                <a:latin typeface="Barlow Light" pitchFamily="34" charset="0"/>
                <a:ea typeface="Barlow Light" pitchFamily="34" charset="-122"/>
                <a:cs typeface="Barlow Light" pitchFamily="34" charset="-120"/>
              </a:rPr>
              <a:t>Ziel: </a:t>
            </a:r>
            <a:r>
              <a:rPr lang="en-US" sz="1600" dirty="0" err="1">
                <a:solidFill>
                  <a:srgbClr val="006482"/>
                </a:solidFill>
                <a:latin typeface="Barlow Light" pitchFamily="34" charset="0"/>
                <a:ea typeface="Barlow Light" pitchFamily="34" charset="-122"/>
                <a:cs typeface="Barlow Light" pitchFamily="34" charset="-120"/>
              </a:rPr>
              <a:t>Erstattung</a:t>
            </a:r>
            <a:r>
              <a:rPr lang="en-US" sz="1600" dirty="0">
                <a:solidFill>
                  <a:srgbClr val="006482"/>
                </a:solidFill>
                <a:latin typeface="Barlow Light" pitchFamily="34" charset="0"/>
                <a:ea typeface="Barlow Light" pitchFamily="34" charset="-122"/>
                <a:cs typeface="Barlow Light" pitchFamily="34" charset="-120"/>
              </a:rPr>
              <a:t> von </a:t>
            </a:r>
            <a:r>
              <a:rPr lang="en-US" sz="1600" dirty="0" err="1">
                <a:solidFill>
                  <a:srgbClr val="006482"/>
                </a:solidFill>
                <a:latin typeface="Barlow Light" pitchFamily="34" charset="0"/>
                <a:ea typeface="Barlow Light" pitchFamily="34" charset="-122"/>
                <a:cs typeface="Barlow Light" pitchFamily="34" charset="-120"/>
              </a:rPr>
              <a:t>Trinknahrung</a:t>
            </a:r>
            <a:r>
              <a:rPr lang="en-US" sz="1600" dirty="0">
                <a:solidFill>
                  <a:srgbClr val="006482"/>
                </a:solidFill>
                <a:latin typeface="Barlow Light" pitchFamily="34" charset="0"/>
                <a:ea typeface="Barlow Light" pitchFamily="34" charset="-122"/>
                <a:cs typeface="Barlow Light" pitchFamily="34" charset="-120"/>
              </a:rPr>
              <a:t> für Onkologiepatienten</a:t>
            </a:r>
            <a:endParaRPr lang="en-US" sz="1600" dirty="0"/>
          </a:p>
        </p:txBody>
      </p:sp>
      <p:sp>
        <p:nvSpPr>
          <p:cNvPr id="7" name="Text 5"/>
          <p:cNvSpPr/>
          <p:nvPr/>
        </p:nvSpPr>
        <p:spPr>
          <a:xfrm>
            <a:off x="6629400" y="2457143"/>
            <a:ext cx="4900820" cy="2265759"/>
          </a:xfrm>
          <a:prstGeom prst="rect">
            <a:avLst/>
          </a:prstGeom>
          <a:noFill/>
          <a:ln/>
        </p:spPr>
        <p:txBody>
          <a:bodyPr wrap="square" lIns="0" tIns="0" rIns="0" bIns="0" rtlCol="0" anchor="t">
            <a:normAutofit lnSpcReduction="10000"/>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Ein wichtiger Meilenstein war die Veröffentlichung der „Ernährungsrichtlinien für onkologische Patienten“ im Jahr 2017, die die Bedeutung des Ernährungsscreenings entlang des gesamten Behandlungspfads hervorhoben.</a:t>
            </a:r>
          </a:p>
          <a:p>
            <a:pPr marL="0" indent="0" algn="just">
              <a:lnSpc>
                <a:spcPct val="133000"/>
              </a:lnSpc>
              <a:buNone/>
            </a:pPr>
            <a:endParaRPr lang="de-DE" sz="1300" dirty="0">
              <a:solidFill>
                <a:srgbClr val="006482"/>
              </a:solidFill>
              <a:latin typeface="Barlow" pitchFamily="34" charset="0"/>
              <a:ea typeface="Barlow" pitchFamily="34" charset="-122"/>
              <a:cs typeface="Barlow" pitchFamily="34" charset="-120"/>
            </a:endParaRPr>
          </a:p>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2019 veröffentlichte der Ernährungsausschuss des Gesundheitsministeriums eine Analyse zu Krankheitslast, Epidemiologie, der Zahl potenziell mangelernährter Krebspatienten sowie den damit verbundenen Kosten für das Gesundheitssystem.</a:t>
            </a:r>
            <a:endParaRPr lang="en-US" sz="13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82647" y="491232"/>
            <a:ext cx="4406492" cy="5875536"/>
          </a:xfrm>
          <a:prstGeom prst="rect">
            <a:avLst/>
          </a:prstGeom>
        </p:spPr>
      </p:pic>
      <p:sp>
        <p:nvSpPr>
          <p:cNvPr id="4" name="Text 1"/>
          <p:cNvSpPr/>
          <p:nvPr/>
        </p:nvSpPr>
        <p:spPr>
          <a:xfrm>
            <a:off x="5302371" y="2975006"/>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006482"/>
                </a:solidFill>
                <a:latin typeface="Barlow Light" pitchFamily="34" charset="0"/>
                <a:ea typeface="Barlow Light" pitchFamily="34" charset="-122"/>
                <a:cs typeface="Barlow Light" pitchFamily="34" charset="-120"/>
              </a:rPr>
              <a:t>Der EU-</a:t>
            </a:r>
            <a:r>
              <a:rPr lang="en-US" sz="3250" dirty="0" err="1">
                <a:solidFill>
                  <a:srgbClr val="006482"/>
                </a:solidFill>
                <a:latin typeface="Barlow Light" pitchFamily="34" charset="0"/>
                <a:ea typeface="Barlow Light" pitchFamily="34" charset="-122"/>
                <a:cs typeface="Barlow Light" pitchFamily="34" charset="-120"/>
              </a:rPr>
              <a:t>Rechtsrahmen</a:t>
            </a:r>
            <a:r>
              <a:rPr lang="en-US" sz="3250" dirty="0">
                <a:solidFill>
                  <a:srgbClr val="006482"/>
                </a:solidFill>
                <a:latin typeface="Barlow Light" pitchFamily="34" charset="0"/>
                <a:ea typeface="Barlow Light" pitchFamily="34" charset="-122"/>
                <a:cs typeface="Barlow Light" pitchFamily="34" charset="-120"/>
              </a:rPr>
              <a:t> für LBMZ</a:t>
            </a:r>
            <a:endParaRPr lang="en-US" sz="32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661475" y="889298"/>
            <a:ext cx="10868745" cy="508695"/>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LBMZ </a:t>
            </a:r>
            <a:r>
              <a:rPr lang="en-US" sz="2500" dirty="0" err="1">
                <a:solidFill>
                  <a:srgbClr val="006482"/>
                </a:solidFill>
                <a:latin typeface="Barlow Light" pitchFamily="34" charset="0"/>
                <a:ea typeface="Barlow Light" pitchFamily="34" charset="-122"/>
                <a:cs typeface="Barlow Light" pitchFamily="34" charset="-120"/>
              </a:rPr>
              <a:t>haben</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spezifische</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rechtliche</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Anforderungen</a:t>
            </a:r>
            <a:endParaRPr lang="en-US" sz="2500" dirty="0"/>
          </a:p>
        </p:txBody>
      </p:sp>
      <p:sp>
        <p:nvSpPr>
          <p:cNvPr id="3" name="Text 1"/>
          <p:cNvSpPr/>
          <p:nvPr/>
        </p:nvSpPr>
        <p:spPr>
          <a:xfrm>
            <a:off x="661475" y="1718469"/>
            <a:ext cx="10868745" cy="516930"/>
          </a:xfrm>
          <a:prstGeom prst="rect">
            <a:avLst/>
          </a:prstGeom>
          <a:noFill/>
          <a:ln/>
        </p:spPr>
        <p:txBody>
          <a:bodyPr wrap="square" lIns="0" tIns="0" rIns="0" bIns="0" rtlCol="0" anchor="t">
            <a:normAutofit/>
          </a:bodyPr>
          <a:lstStyle/>
          <a:p>
            <a:pPr marL="0" indent="0" algn="just">
              <a:lnSpc>
                <a:spcPct val="132000"/>
              </a:lnSpc>
              <a:buNone/>
            </a:pPr>
            <a:r>
              <a:rPr lang="en-US" sz="1250" dirty="0">
                <a:solidFill>
                  <a:srgbClr val="006482"/>
                </a:solidFill>
                <a:latin typeface="Barlow" pitchFamily="34" charset="0"/>
                <a:ea typeface="Barlow" pitchFamily="34" charset="-122"/>
                <a:cs typeface="Barlow" pitchFamily="34" charset="-120"/>
              </a:rPr>
              <a:t>LBMZ sind eine eigenständige Kategorie innerhalb der EU-Lebensmittelgesetzgebung. Sie sind </a:t>
            </a:r>
            <a:r>
              <a:rPr lang="en-US" sz="1250" b="1" dirty="0">
                <a:solidFill>
                  <a:srgbClr val="006482"/>
                </a:solidFill>
                <a:latin typeface="Barlow" pitchFamily="34" charset="0"/>
                <a:ea typeface="Barlow" pitchFamily="34" charset="-122"/>
                <a:cs typeface="Barlow" pitchFamily="34" charset="-120"/>
              </a:rPr>
              <a:t>weder Arzneimittel noch Medizinprodukte </a:t>
            </a:r>
            <a:r>
              <a:rPr lang="en-US" sz="1250" dirty="0">
                <a:solidFill>
                  <a:srgbClr val="006482"/>
                </a:solidFill>
                <a:latin typeface="Barlow" pitchFamily="34" charset="0"/>
                <a:ea typeface="Barlow" pitchFamily="34" charset="-122"/>
                <a:cs typeface="Barlow" pitchFamily="34" charset="-120"/>
              </a:rPr>
              <a:t>– sie folgen spezifischen lebensmittelrechtlichen Bestimmungen, die auf ihre besondere Rolle im Ernährungsmanagement vulnerabler Patienten zugeschnitten sind.</a:t>
            </a:r>
            <a:endParaRPr lang="en-US" sz="1250" dirty="0"/>
          </a:p>
        </p:txBody>
      </p:sp>
      <p:sp>
        <p:nvSpPr>
          <p:cNvPr id="4" name="Shape 2"/>
          <p:cNvSpPr/>
          <p:nvPr/>
        </p:nvSpPr>
        <p:spPr>
          <a:xfrm>
            <a:off x="661475" y="2752109"/>
            <a:ext cx="10868745" cy="1722437"/>
          </a:xfrm>
          <a:prstGeom prst="roundRect">
            <a:avLst>
              <a:gd name="adj" fmla="val 3970"/>
            </a:avLst>
          </a:prstGeom>
          <a:solidFill>
            <a:srgbClr val="CCE8FF"/>
          </a:solidFill>
          <a:ln w="6350">
            <a:solidFill>
              <a:srgbClr val="B2CEE5"/>
            </a:solidFill>
            <a:prstDash val="solid"/>
          </a:ln>
        </p:spPr>
        <p:txBody>
          <a:bodyPr/>
          <a:lstStyle/>
          <a:p>
            <a:endParaRPr lang="de-DE"/>
          </a:p>
        </p:txBody>
      </p:sp>
      <p:sp>
        <p:nvSpPr>
          <p:cNvPr id="5" name="Shape 3"/>
          <p:cNvSpPr/>
          <p:nvPr/>
        </p:nvSpPr>
        <p:spPr>
          <a:xfrm>
            <a:off x="667825" y="2758459"/>
            <a:ext cx="3618616" cy="1709738"/>
          </a:xfrm>
          <a:prstGeom prst="rect">
            <a:avLst/>
          </a:prstGeom>
          <a:solidFill>
            <a:srgbClr val="CCE8FF"/>
          </a:solidFill>
          <a:ln/>
        </p:spPr>
        <p:txBody>
          <a:bodyPr/>
          <a:lstStyle/>
          <a:p>
            <a:endParaRPr lang="de-DE"/>
          </a:p>
        </p:txBody>
      </p:sp>
      <p:sp>
        <p:nvSpPr>
          <p:cNvPr id="6" name="Text 4"/>
          <p:cNvSpPr/>
          <p:nvPr/>
        </p:nvSpPr>
        <p:spPr>
          <a:xfrm>
            <a:off x="830539" y="2921178"/>
            <a:ext cx="3293186" cy="254298"/>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Lebensmittelgesetzgebung</a:t>
            </a:r>
            <a:endParaRPr lang="en-US" sz="1600" dirty="0"/>
          </a:p>
        </p:txBody>
      </p:sp>
      <p:sp>
        <p:nvSpPr>
          <p:cNvPr id="7" name="Text 5"/>
          <p:cNvSpPr/>
          <p:nvPr/>
        </p:nvSpPr>
        <p:spPr>
          <a:xfrm>
            <a:off x="830539" y="3271618"/>
            <a:ext cx="3293186" cy="1033859"/>
          </a:xfrm>
          <a:prstGeom prst="rect">
            <a:avLst/>
          </a:prstGeom>
          <a:noFill/>
          <a:ln/>
        </p:spPr>
        <p:txBody>
          <a:bodyPr wrap="square" lIns="0" tIns="0" rIns="0" bIns="0" rtlCol="0" anchor="t">
            <a:normAutofit/>
          </a:bodyPr>
          <a:lstStyle/>
          <a:p>
            <a:pPr marL="0" indent="0" algn="just">
              <a:lnSpc>
                <a:spcPct val="132000"/>
              </a:lnSpc>
              <a:buNone/>
            </a:pPr>
            <a:r>
              <a:rPr lang="en-US" sz="1250" dirty="0">
                <a:solidFill>
                  <a:srgbClr val="006482"/>
                </a:solidFill>
                <a:latin typeface="Barlow" pitchFamily="34" charset="0"/>
                <a:ea typeface="Barlow" pitchFamily="34" charset="-122"/>
                <a:cs typeface="Barlow" pitchFamily="34" charset="-120"/>
              </a:rPr>
              <a:t>LBMZ fallen unter das EU-Lebensmittelrecht als eine eigenständige Unterkategorie der „Lebensmittel für bestimmte Gruppen" (Food for Specific Groups / FSG).</a:t>
            </a:r>
            <a:endParaRPr lang="en-US" sz="1250" dirty="0"/>
          </a:p>
        </p:txBody>
      </p:sp>
      <p:sp>
        <p:nvSpPr>
          <p:cNvPr id="8" name="Shape 6"/>
          <p:cNvSpPr/>
          <p:nvPr/>
        </p:nvSpPr>
        <p:spPr>
          <a:xfrm>
            <a:off x="4286440" y="2758459"/>
            <a:ext cx="3618715" cy="1709738"/>
          </a:xfrm>
          <a:prstGeom prst="rect">
            <a:avLst/>
          </a:prstGeom>
          <a:solidFill>
            <a:srgbClr val="CCE8FF"/>
          </a:solidFill>
          <a:ln/>
        </p:spPr>
        <p:txBody>
          <a:bodyPr/>
          <a:lstStyle/>
          <a:p>
            <a:endParaRPr lang="de-DE"/>
          </a:p>
        </p:txBody>
      </p:sp>
      <p:sp>
        <p:nvSpPr>
          <p:cNvPr id="9" name="Shape 7"/>
          <p:cNvSpPr/>
          <p:nvPr/>
        </p:nvSpPr>
        <p:spPr>
          <a:xfrm>
            <a:off x="4286440" y="2758459"/>
            <a:ext cx="19050" cy="1709738"/>
          </a:xfrm>
          <a:prstGeom prst="roundRect">
            <a:avLst>
              <a:gd name="adj" fmla="val 358945"/>
            </a:avLst>
          </a:prstGeom>
          <a:solidFill>
            <a:srgbClr val="B2CEE5"/>
          </a:solidFill>
          <a:ln/>
        </p:spPr>
        <p:txBody>
          <a:bodyPr/>
          <a:lstStyle/>
          <a:p>
            <a:endParaRPr lang="de-DE"/>
          </a:p>
        </p:txBody>
      </p:sp>
      <p:sp>
        <p:nvSpPr>
          <p:cNvPr id="10" name="Text 8"/>
          <p:cNvSpPr/>
          <p:nvPr/>
        </p:nvSpPr>
        <p:spPr>
          <a:xfrm>
            <a:off x="4449155" y="2921178"/>
            <a:ext cx="3293286" cy="254298"/>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Keine Arzneimittel</a:t>
            </a:r>
            <a:endParaRPr lang="en-US" sz="1600" dirty="0"/>
          </a:p>
        </p:txBody>
      </p:sp>
      <p:sp>
        <p:nvSpPr>
          <p:cNvPr id="11" name="Text 9"/>
          <p:cNvSpPr/>
          <p:nvPr/>
        </p:nvSpPr>
        <p:spPr>
          <a:xfrm>
            <a:off x="4449155" y="3271618"/>
            <a:ext cx="3293286" cy="1033859"/>
          </a:xfrm>
          <a:prstGeom prst="rect">
            <a:avLst/>
          </a:prstGeom>
          <a:noFill/>
          <a:ln/>
        </p:spPr>
        <p:txBody>
          <a:bodyPr wrap="square" lIns="0" tIns="0" rIns="0" bIns="0" rtlCol="0" anchor="t">
            <a:normAutofit/>
          </a:bodyPr>
          <a:lstStyle/>
          <a:p>
            <a:pPr marL="0" indent="0" algn="just">
              <a:lnSpc>
                <a:spcPct val="132000"/>
              </a:lnSpc>
              <a:buNone/>
            </a:pPr>
            <a:r>
              <a:rPr lang="en-US" sz="1250" dirty="0" err="1">
                <a:solidFill>
                  <a:srgbClr val="006482"/>
                </a:solidFill>
                <a:latin typeface="Barlow" pitchFamily="34" charset="0"/>
                <a:ea typeface="Barlow" pitchFamily="34" charset="-122"/>
                <a:cs typeface="Barlow" pitchFamily="34" charset="-120"/>
              </a:rPr>
              <a:t>Obwohl</a:t>
            </a:r>
            <a:r>
              <a:rPr lang="en-US" sz="1250" dirty="0">
                <a:solidFill>
                  <a:srgbClr val="006482"/>
                </a:solidFill>
                <a:latin typeface="Barlow" pitchFamily="34" charset="0"/>
                <a:ea typeface="Barlow" pitchFamily="34" charset="-122"/>
                <a:cs typeface="Barlow" pitchFamily="34" charset="-120"/>
              </a:rPr>
              <a:t> LBMZ unter medizinischer Aufsicht eingesetzt werden, sind sie ausdrücklich keine Arzneimittel und unterliegen daher nicht der Arzneimittelzulassung.</a:t>
            </a:r>
            <a:endParaRPr lang="en-US" sz="1250" dirty="0"/>
          </a:p>
        </p:txBody>
      </p:sp>
      <p:sp>
        <p:nvSpPr>
          <p:cNvPr id="12" name="Shape 10"/>
          <p:cNvSpPr/>
          <p:nvPr/>
        </p:nvSpPr>
        <p:spPr>
          <a:xfrm>
            <a:off x="7886512" y="2764808"/>
            <a:ext cx="3618715" cy="1709738"/>
          </a:xfrm>
          <a:prstGeom prst="rect">
            <a:avLst/>
          </a:prstGeom>
          <a:solidFill>
            <a:srgbClr val="CCE8FF"/>
          </a:solidFill>
          <a:ln/>
        </p:spPr>
        <p:txBody>
          <a:bodyPr/>
          <a:lstStyle/>
          <a:p>
            <a:endParaRPr lang="de-DE"/>
          </a:p>
        </p:txBody>
      </p:sp>
      <p:sp>
        <p:nvSpPr>
          <p:cNvPr id="13" name="Shape 11"/>
          <p:cNvSpPr/>
          <p:nvPr/>
        </p:nvSpPr>
        <p:spPr>
          <a:xfrm>
            <a:off x="7905155" y="2758459"/>
            <a:ext cx="19050" cy="1709738"/>
          </a:xfrm>
          <a:prstGeom prst="roundRect">
            <a:avLst>
              <a:gd name="adj" fmla="val 358945"/>
            </a:avLst>
          </a:prstGeom>
          <a:solidFill>
            <a:srgbClr val="B2CEE5"/>
          </a:solidFill>
          <a:ln/>
        </p:spPr>
        <p:txBody>
          <a:bodyPr/>
          <a:lstStyle/>
          <a:p>
            <a:endParaRPr lang="de-DE"/>
          </a:p>
        </p:txBody>
      </p:sp>
      <p:sp>
        <p:nvSpPr>
          <p:cNvPr id="14" name="Text 12"/>
          <p:cNvSpPr/>
          <p:nvPr/>
        </p:nvSpPr>
        <p:spPr>
          <a:xfrm>
            <a:off x="8067870" y="2921178"/>
            <a:ext cx="3293286" cy="254298"/>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Keine Medizinprodukte</a:t>
            </a:r>
            <a:endParaRPr lang="en-US" sz="1600" dirty="0"/>
          </a:p>
        </p:txBody>
      </p:sp>
      <p:sp>
        <p:nvSpPr>
          <p:cNvPr id="15" name="Text 13"/>
          <p:cNvSpPr/>
          <p:nvPr/>
        </p:nvSpPr>
        <p:spPr>
          <a:xfrm>
            <a:off x="8067870" y="3271618"/>
            <a:ext cx="3293286" cy="1033859"/>
          </a:xfrm>
          <a:prstGeom prst="rect">
            <a:avLst/>
          </a:prstGeom>
          <a:noFill/>
          <a:ln/>
        </p:spPr>
        <p:txBody>
          <a:bodyPr wrap="square" lIns="0" tIns="0" rIns="0" bIns="0" rtlCol="0" anchor="t">
            <a:normAutofit/>
          </a:bodyPr>
          <a:lstStyle/>
          <a:p>
            <a:pPr marL="0" indent="0" algn="just">
              <a:lnSpc>
                <a:spcPct val="132000"/>
              </a:lnSpc>
              <a:buNone/>
            </a:pPr>
            <a:r>
              <a:rPr lang="en-US" sz="1250" dirty="0">
                <a:solidFill>
                  <a:srgbClr val="006482"/>
                </a:solidFill>
                <a:latin typeface="Barlow" pitchFamily="34" charset="0"/>
                <a:ea typeface="Barlow" pitchFamily="34" charset="-122"/>
                <a:cs typeface="Barlow" pitchFamily="34" charset="-120"/>
              </a:rPr>
              <a:t>LBMZ sind Lebensmittel und werden nicht unter die EU-Medizinprodukteverordnung (MDR) eingestuft – trotz ihres medizinischen Verwendungszwecks.</a:t>
            </a:r>
            <a:endParaRPr lang="en-US" sz="12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78480" y="485676"/>
            <a:ext cx="4414826" cy="5886648"/>
          </a:xfrm>
          <a:prstGeom prst="rect">
            <a:avLst/>
          </a:prstGeom>
        </p:spPr>
      </p:pic>
      <p:sp>
        <p:nvSpPr>
          <p:cNvPr id="4" name="Text 1"/>
          <p:cNvSpPr/>
          <p:nvPr/>
        </p:nvSpPr>
        <p:spPr>
          <a:xfrm>
            <a:off x="5233360" y="473075"/>
            <a:ext cx="6296860" cy="480739"/>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Der </a:t>
            </a:r>
            <a:r>
              <a:rPr lang="en-US" sz="2500" dirty="0" err="1">
                <a:solidFill>
                  <a:srgbClr val="006482"/>
                </a:solidFill>
                <a:latin typeface="Barlow Light" pitchFamily="34" charset="0"/>
                <a:ea typeface="Barlow Light" pitchFamily="34" charset="-122"/>
                <a:cs typeface="Barlow Light" pitchFamily="34" charset="-120"/>
              </a:rPr>
              <a:t>europäische</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Rechtsrahmen</a:t>
            </a:r>
            <a:r>
              <a:rPr lang="en-US" sz="2500" dirty="0">
                <a:solidFill>
                  <a:srgbClr val="006482"/>
                </a:solidFill>
                <a:latin typeface="Barlow Light" pitchFamily="34" charset="0"/>
                <a:ea typeface="Barlow Light" pitchFamily="34" charset="-122"/>
                <a:cs typeface="Barlow Light" pitchFamily="34" charset="-120"/>
              </a:rPr>
              <a:t> für LBMZ</a:t>
            </a:r>
            <a:endParaRPr lang="en-US" sz="2500" dirty="0"/>
          </a:p>
        </p:txBody>
      </p:sp>
      <p:sp>
        <p:nvSpPr>
          <p:cNvPr id="5" name="Shape 2"/>
          <p:cNvSpPr/>
          <p:nvPr/>
        </p:nvSpPr>
        <p:spPr>
          <a:xfrm>
            <a:off x="5233360" y="1502023"/>
            <a:ext cx="353508" cy="353516"/>
          </a:xfrm>
          <a:prstGeom prst="roundRect">
            <a:avLst>
              <a:gd name="adj" fmla="val 18668"/>
            </a:avLst>
          </a:prstGeom>
          <a:solidFill>
            <a:srgbClr val="CCE8FF"/>
          </a:solidFill>
          <a:ln w="6350">
            <a:solidFill>
              <a:srgbClr val="B2CEE5"/>
            </a:solidFill>
            <a:prstDash val="solid"/>
          </a:ln>
        </p:spPr>
        <p:txBody>
          <a:bodyPr/>
          <a:lstStyle/>
          <a:p>
            <a:endParaRPr lang="de-DE"/>
          </a:p>
        </p:txBody>
      </p:sp>
      <p:sp>
        <p:nvSpPr>
          <p:cNvPr id="6" name="Text 3"/>
          <p:cNvSpPr/>
          <p:nvPr/>
        </p:nvSpPr>
        <p:spPr>
          <a:xfrm>
            <a:off x="5736089" y="1555998"/>
            <a:ext cx="5794131"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Allgemeine EU-Lebensmittelverordnungen</a:t>
            </a:r>
            <a:endParaRPr lang="en-US" sz="1500" dirty="0"/>
          </a:p>
        </p:txBody>
      </p:sp>
      <p:sp>
        <p:nvSpPr>
          <p:cNvPr id="7" name="Text 4"/>
          <p:cNvSpPr/>
          <p:nvPr/>
        </p:nvSpPr>
        <p:spPr>
          <a:xfrm>
            <a:off x="5736089" y="1891060"/>
            <a:ext cx="5794131" cy="980678"/>
          </a:xfrm>
          <a:prstGeom prst="rect">
            <a:avLst/>
          </a:prstGeom>
          <a:noFill/>
          <a:ln/>
        </p:spPr>
        <p:txBody>
          <a:bodyPr wrap="square" lIns="0" tIns="0" rIns="0" bIns="0" rtlCol="0" anchor="t">
            <a:normAutofit/>
          </a:bodyPr>
          <a:lstStyle/>
          <a:p>
            <a:pPr marL="0" indent="0" algn="just">
              <a:lnSpc>
                <a:spcPct val="130000"/>
              </a:lnSpc>
              <a:buNone/>
            </a:pPr>
            <a:r>
              <a:rPr lang="en-US" sz="1200" dirty="0">
                <a:solidFill>
                  <a:srgbClr val="006482"/>
                </a:solidFill>
                <a:latin typeface="Barlow" pitchFamily="34" charset="0"/>
                <a:ea typeface="Barlow" pitchFamily="34" charset="-122"/>
                <a:cs typeface="Barlow" pitchFamily="34" charset="-120"/>
              </a:rPr>
              <a:t>EU-Vorschriften garantieren ein hohes Schutzniveau für menschliches Leben und die Gesundheit sowie die Verbraucherinteressen und faire Handelspraktiken im Lebensmittelbereich. </a:t>
            </a:r>
            <a:endParaRPr lang="en-US" sz="1200" dirty="0"/>
          </a:p>
        </p:txBody>
      </p:sp>
      <p:sp>
        <p:nvSpPr>
          <p:cNvPr id="8" name="Shape 5"/>
          <p:cNvSpPr/>
          <p:nvPr/>
        </p:nvSpPr>
        <p:spPr>
          <a:xfrm>
            <a:off x="5233360" y="3170188"/>
            <a:ext cx="353508" cy="353516"/>
          </a:xfrm>
          <a:prstGeom prst="roundRect">
            <a:avLst>
              <a:gd name="adj" fmla="val 18668"/>
            </a:avLst>
          </a:prstGeom>
          <a:solidFill>
            <a:srgbClr val="CCE8FF"/>
          </a:solidFill>
          <a:ln w="6350">
            <a:solidFill>
              <a:srgbClr val="B2CEE5"/>
            </a:solidFill>
            <a:prstDash val="solid"/>
          </a:ln>
        </p:spPr>
        <p:txBody>
          <a:bodyPr/>
          <a:lstStyle/>
          <a:p>
            <a:endParaRPr lang="de-DE"/>
          </a:p>
        </p:txBody>
      </p:sp>
      <p:sp>
        <p:nvSpPr>
          <p:cNvPr id="9" name="Text 6"/>
          <p:cNvSpPr/>
          <p:nvPr/>
        </p:nvSpPr>
        <p:spPr>
          <a:xfrm>
            <a:off x="5736089" y="3224163"/>
            <a:ext cx="5794131"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Lebensmittel für </a:t>
            </a:r>
            <a:r>
              <a:rPr lang="en-US" sz="1500" dirty="0" err="1">
                <a:solidFill>
                  <a:srgbClr val="006482"/>
                </a:solidFill>
                <a:latin typeface="Barlow Light" pitchFamily="34" charset="0"/>
                <a:ea typeface="Barlow Light" pitchFamily="34" charset="-122"/>
                <a:cs typeface="Barlow Light" pitchFamily="34" charset="-120"/>
              </a:rPr>
              <a:t>bestimmte</a:t>
            </a:r>
            <a:r>
              <a:rPr lang="en-US" sz="1500" dirty="0">
                <a:solidFill>
                  <a:srgbClr val="006482"/>
                </a:solidFill>
                <a:latin typeface="Barlow Light" pitchFamily="34" charset="0"/>
                <a:ea typeface="Barlow Light" pitchFamily="34" charset="-122"/>
                <a:cs typeface="Barlow Light" pitchFamily="34" charset="-120"/>
              </a:rPr>
              <a:t> </a:t>
            </a:r>
            <a:r>
              <a:rPr lang="en-US" sz="1500" dirty="0" err="1">
                <a:solidFill>
                  <a:srgbClr val="006482"/>
                </a:solidFill>
                <a:latin typeface="Barlow Light" pitchFamily="34" charset="0"/>
                <a:ea typeface="Barlow Light" pitchFamily="34" charset="-122"/>
                <a:cs typeface="Barlow Light" pitchFamily="34" charset="-120"/>
              </a:rPr>
              <a:t>Verbrauchergruppen</a:t>
            </a:r>
            <a:r>
              <a:rPr lang="en-US" sz="1500" dirty="0">
                <a:solidFill>
                  <a:srgbClr val="006482"/>
                </a:solidFill>
                <a:latin typeface="Barlow Light" pitchFamily="34" charset="0"/>
                <a:ea typeface="Barlow Light" pitchFamily="34" charset="-122"/>
                <a:cs typeface="Barlow Light" pitchFamily="34" charset="-120"/>
              </a:rPr>
              <a:t> (FSG)</a:t>
            </a:r>
            <a:endParaRPr lang="en-US" sz="1500" dirty="0"/>
          </a:p>
        </p:txBody>
      </p:sp>
      <p:sp>
        <p:nvSpPr>
          <p:cNvPr id="10" name="Text 7"/>
          <p:cNvSpPr/>
          <p:nvPr/>
        </p:nvSpPr>
        <p:spPr>
          <a:xfrm>
            <a:off x="5736089" y="3559225"/>
            <a:ext cx="5794131" cy="1225848"/>
          </a:xfrm>
          <a:prstGeom prst="rect">
            <a:avLst/>
          </a:prstGeom>
          <a:noFill/>
          <a:ln/>
        </p:spPr>
        <p:txBody>
          <a:bodyPr wrap="square" lIns="0" tIns="0" rIns="0" bIns="0" rtlCol="0" anchor="t">
            <a:normAutofit/>
          </a:bodyPr>
          <a:lstStyle/>
          <a:p>
            <a:pPr marL="0" indent="0" algn="just">
              <a:lnSpc>
                <a:spcPct val="130000"/>
              </a:lnSpc>
              <a:buNone/>
            </a:pPr>
            <a:r>
              <a:rPr lang="en-US" sz="1200" dirty="0">
                <a:solidFill>
                  <a:srgbClr val="006482"/>
                </a:solidFill>
                <a:latin typeface="Barlow" pitchFamily="34" charset="0"/>
                <a:ea typeface="Barlow" pitchFamily="34" charset="-122"/>
                <a:cs typeface="Barlow" pitchFamily="34" charset="-120"/>
              </a:rPr>
              <a:t>Die Gesetzgebung zu Lebensmitteln für bestimmte Gruppen stärkt die Bestimmungen für Lebensmittel für vulnerable Bevölkerungsgruppen, um deren Schutz zu gewährleisten. Sie </a:t>
            </a:r>
            <a:r>
              <a:rPr lang="en-US" sz="1200" dirty="0" err="1">
                <a:solidFill>
                  <a:srgbClr val="006482"/>
                </a:solidFill>
                <a:latin typeface="Barlow" pitchFamily="34" charset="0"/>
                <a:ea typeface="Barlow" pitchFamily="34" charset="-122"/>
                <a:cs typeface="Barlow" pitchFamily="34" charset="-120"/>
              </a:rPr>
              <a:t>definiert</a:t>
            </a:r>
            <a:r>
              <a:rPr lang="en-US" sz="1200" dirty="0">
                <a:solidFill>
                  <a:srgbClr val="006482"/>
                </a:solidFill>
                <a:latin typeface="Barlow" pitchFamily="34" charset="0"/>
                <a:ea typeface="Barlow" pitchFamily="34" charset="-122"/>
                <a:cs typeface="Barlow" pitchFamily="34" charset="-120"/>
              </a:rPr>
              <a:t> LBMZ und differenziert sie innerhalb des Rechtsrahmens, indem sie anerkennt, dass es sich um Lebensmittel mit spezifischen Rollen im diätetischen Management vulnerabler Patienten handelt.</a:t>
            </a:r>
            <a:endParaRPr lang="en-US" sz="1200" dirty="0"/>
          </a:p>
        </p:txBody>
      </p:sp>
      <p:sp>
        <p:nvSpPr>
          <p:cNvPr id="11" name="Shape 8"/>
          <p:cNvSpPr/>
          <p:nvPr/>
        </p:nvSpPr>
        <p:spPr>
          <a:xfrm>
            <a:off x="5233360" y="5083522"/>
            <a:ext cx="353508" cy="353516"/>
          </a:xfrm>
          <a:prstGeom prst="roundRect">
            <a:avLst>
              <a:gd name="adj" fmla="val 18668"/>
            </a:avLst>
          </a:prstGeom>
          <a:solidFill>
            <a:srgbClr val="CCE8FF"/>
          </a:solidFill>
          <a:ln w="6350">
            <a:solidFill>
              <a:srgbClr val="B2CEE5"/>
            </a:solidFill>
            <a:prstDash val="solid"/>
          </a:ln>
        </p:spPr>
        <p:txBody>
          <a:bodyPr/>
          <a:lstStyle/>
          <a:p>
            <a:endParaRPr lang="de-DE"/>
          </a:p>
        </p:txBody>
      </p:sp>
      <p:sp>
        <p:nvSpPr>
          <p:cNvPr id="12" name="Text 9"/>
          <p:cNvSpPr/>
          <p:nvPr/>
        </p:nvSpPr>
        <p:spPr>
          <a:xfrm>
            <a:off x="5736089" y="5137497"/>
            <a:ext cx="5794131"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Schutz- und Informationspflichten</a:t>
            </a:r>
            <a:endParaRPr lang="en-US" sz="1500" dirty="0"/>
          </a:p>
        </p:txBody>
      </p:sp>
      <p:sp>
        <p:nvSpPr>
          <p:cNvPr id="13" name="Text 10"/>
          <p:cNvSpPr/>
          <p:nvPr/>
        </p:nvSpPr>
        <p:spPr>
          <a:xfrm>
            <a:off x="5736089" y="5472559"/>
            <a:ext cx="5794131" cy="735509"/>
          </a:xfrm>
          <a:prstGeom prst="rect">
            <a:avLst/>
          </a:prstGeom>
          <a:noFill/>
          <a:ln/>
        </p:spPr>
        <p:txBody>
          <a:bodyPr wrap="square" lIns="0" tIns="0" rIns="0" bIns="0" rtlCol="0" anchor="t">
            <a:normAutofit/>
          </a:bodyPr>
          <a:lstStyle/>
          <a:p>
            <a:pPr marL="0" indent="0" algn="just">
              <a:lnSpc>
                <a:spcPct val="130000"/>
              </a:lnSpc>
              <a:buNone/>
            </a:pPr>
            <a:r>
              <a:rPr lang="en-US" sz="1200" dirty="0">
                <a:solidFill>
                  <a:srgbClr val="006482"/>
                </a:solidFill>
                <a:latin typeface="Barlow" pitchFamily="34" charset="0"/>
                <a:ea typeface="Barlow" pitchFamily="34" charset="-122"/>
                <a:cs typeface="Barlow" pitchFamily="34" charset="-120"/>
              </a:rPr>
              <a:t>Der Rechtsrahmen stellt optimale Schutz- und Informationsniveaus für Patienten und für medizinische Fachkräfte sicher, die LBMZ </a:t>
            </a:r>
            <a:r>
              <a:rPr lang="en-US" sz="1200" dirty="0" err="1">
                <a:solidFill>
                  <a:srgbClr val="006482"/>
                </a:solidFill>
                <a:latin typeface="Barlow" pitchFamily="34" charset="0"/>
                <a:ea typeface="Barlow" pitchFamily="34" charset="-122"/>
                <a:cs typeface="Barlow" pitchFamily="34" charset="-120"/>
              </a:rPr>
              <a:t>empfehlen</a:t>
            </a:r>
            <a:r>
              <a:rPr lang="en-US" sz="1200" dirty="0">
                <a:solidFill>
                  <a:srgbClr val="006482"/>
                </a:solidFill>
                <a:latin typeface="Barlow" pitchFamily="34" charset="0"/>
                <a:ea typeface="Barlow" pitchFamily="34" charset="-122"/>
                <a:cs typeface="Barlow" pitchFamily="34" charset="-120"/>
              </a:rPr>
              <a:t>.</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736085" y="624087"/>
            <a:ext cx="10868745" cy="981869"/>
          </a:xfrm>
          <a:prstGeom prst="rect">
            <a:avLst/>
          </a:prstGeom>
          <a:noFill/>
          <a:ln/>
        </p:spPr>
        <p:txBody>
          <a:bodyPr wrap="square" lIns="0" tIns="0" rIns="0" bIns="0" rtlCol="0" anchor="t">
            <a:normAutofit/>
          </a:bodyPr>
          <a:lstStyle/>
          <a:p>
            <a:pPr marL="0" indent="0" algn="l">
              <a:lnSpc>
                <a:spcPct val="104000"/>
              </a:lnSpc>
              <a:buNone/>
            </a:pPr>
            <a:r>
              <a:rPr lang="en-US" sz="2500" dirty="0" err="1">
                <a:solidFill>
                  <a:srgbClr val="006482"/>
                </a:solidFill>
                <a:latin typeface="Barlow Light" pitchFamily="34" charset="0"/>
                <a:ea typeface="Barlow Light" pitchFamily="34" charset="-122"/>
                <a:cs typeface="Barlow Light" pitchFamily="34" charset="-120"/>
              </a:rPr>
              <a:t>Kriterien</a:t>
            </a:r>
            <a:r>
              <a:rPr lang="en-US" sz="2500" dirty="0">
                <a:solidFill>
                  <a:srgbClr val="006482"/>
                </a:solidFill>
                <a:latin typeface="Barlow Light" pitchFamily="34" charset="0"/>
                <a:ea typeface="Barlow Light" pitchFamily="34" charset="-122"/>
                <a:cs typeface="Barlow Light" pitchFamily="34" charset="-120"/>
              </a:rPr>
              <a:t> von Lebensmitteln für besondere medizinische Zwecke</a:t>
            </a:r>
            <a:endParaRPr lang="en-US" sz="25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1630973"/>
            <a:ext cx="5359762" cy="1875135"/>
          </a:xfrm>
          <a:prstGeom prst="rect">
            <a:avLst/>
          </a:prstGeom>
        </p:spPr>
      </p:pic>
      <p:sp>
        <p:nvSpPr>
          <p:cNvPr id="5" name="Text 2"/>
          <p:cNvSpPr/>
          <p:nvPr/>
        </p:nvSpPr>
        <p:spPr>
          <a:xfrm>
            <a:off x="3247051" y="1748746"/>
            <a:ext cx="188511" cy="235645"/>
          </a:xfrm>
          <a:prstGeom prst="rect">
            <a:avLst/>
          </a:prstGeom>
          <a:noFill/>
          <a:ln/>
        </p:spPr>
        <p:txBody>
          <a:bodyPr wrap="none" lIns="0" tIns="0" rIns="0" bIns="0" rtlCol="0" anchor="ctr"/>
          <a:lstStyle/>
          <a:p>
            <a:pPr marL="0" indent="0" algn="ctr">
              <a:lnSpc>
                <a:spcPct val="100000"/>
              </a:lnSpc>
              <a:buNone/>
            </a:pPr>
            <a:r>
              <a:rPr lang="en-US" sz="1450" dirty="0">
                <a:solidFill>
                  <a:srgbClr val="FFFFFF"/>
                </a:solidFill>
                <a:latin typeface="Barlow Light" pitchFamily="34" charset="0"/>
                <a:ea typeface="Barlow Light" pitchFamily="34" charset="-122"/>
                <a:cs typeface="Barlow Light" pitchFamily="34" charset="-120"/>
              </a:rPr>
              <a:t>1</a:t>
            </a:r>
            <a:endParaRPr lang="en-US" sz="1450" dirty="0"/>
          </a:p>
        </p:txBody>
      </p:sp>
      <p:sp>
        <p:nvSpPr>
          <p:cNvPr id="6" name="Text 3"/>
          <p:cNvSpPr/>
          <p:nvPr/>
        </p:nvSpPr>
        <p:spPr>
          <a:xfrm>
            <a:off x="837584" y="2259425"/>
            <a:ext cx="5007544"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Speziell verarbeitet oder formuliert</a:t>
            </a:r>
            <a:endParaRPr lang="en-US" sz="1500" dirty="0"/>
          </a:p>
        </p:txBody>
      </p:sp>
      <p:sp>
        <p:nvSpPr>
          <p:cNvPr id="7" name="Text 4"/>
          <p:cNvSpPr/>
          <p:nvPr/>
        </p:nvSpPr>
        <p:spPr>
          <a:xfrm>
            <a:off x="837584" y="2594487"/>
            <a:ext cx="5007544" cy="735509"/>
          </a:xfrm>
          <a:prstGeom prst="rect">
            <a:avLst/>
          </a:prstGeom>
          <a:noFill/>
          <a:ln/>
        </p:spPr>
        <p:txBody>
          <a:bodyPr wrap="square" lIns="0" tIns="0" rIns="0" bIns="0" rtlCol="0" anchor="t">
            <a:normAutofit/>
          </a:bodyPr>
          <a:lstStyle/>
          <a:p>
            <a:pPr marL="0" indent="0" algn="just">
              <a:lnSpc>
                <a:spcPct val="130000"/>
              </a:lnSpc>
              <a:buNone/>
            </a:pPr>
            <a:r>
              <a:rPr lang="en-US" sz="1200" dirty="0">
                <a:solidFill>
                  <a:srgbClr val="006482"/>
                </a:solidFill>
                <a:latin typeface="Barlow" pitchFamily="34" charset="0"/>
                <a:ea typeface="Barlow" pitchFamily="34" charset="-122"/>
                <a:cs typeface="Barlow" pitchFamily="34" charset="-120"/>
              </a:rPr>
              <a:t>Lebensmittel speziell für den beabsichtigten Verwendungszweck verarbeitet </a:t>
            </a:r>
            <a:r>
              <a:rPr lang="en-US" sz="1200" dirty="0" err="1">
                <a:solidFill>
                  <a:srgbClr val="006482"/>
                </a:solidFill>
                <a:latin typeface="Barlow" pitchFamily="34" charset="0"/>
                <a:ea typeface="Barlow" pitchFamily="34" charset="-122"/>
                <a:cs typeface="Barlow" pitchFamily="34" charset="-120"/>
              </a:rPr>
              <a:t>oder</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formuliert</a:t>
            </a:r>
            <a:r>
              <a:rPr lang="en-US" sz="1200" dirty="0">
                <a:solidFill>
                  <a:srgbClr val="006482"/>
                </a:solidFill>
                <a:latin typeface="Barlow" pitchFamily="34" charset="0"/>
                <a:ea typeface="Barlow" pitchFamily="34" charset="-122"/>
                <a:cs typeface="Barlow" pitchFamily="34" charset="-120"/>
              </a:rPr>
              <a:t>.</a:t>
            </a:r>
            <a:endParaRPr lang="en-US" sz="12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0458" y="1630973"/>
            <a:ext cx="5359762" cy="1875135"/>
          </a:xfrm>
          <a:prstGeom prst="rect">
            <a:avLst/>
          </a:prstGeom>
        </p:spPr>
      </p:pic>
      <p:sp>
        <p:nvSpPr>
          <p:cNvPr id="9" name="Text 5"/>
          <p:cNvSpPr/>
          <p:nvPr/>
        </p:nvSpPr>
        <p:spPr>
          <a:xfrm>
            <a:off x="8756034" y="1748746"/>
            <a:ext cx="188511" cy="235645"/>
          </a:xfrm>
          <a:prstGeom prst="rect">
            <a:avLst/>
          </a:prstGeom>
          <a:noFill/>
          <a:ln/>
        </p:spPr>
        <p:txBody>
          <a:bodyPr wrap="none" lIns="0" tIns="0" rIns="0" bIns="0" rtlCol="0" anchor="ctr"/>
          <a:lstStyle/>
          <a:p>
            <a:pPr marL="0" indent="0" algn="ctr">
              <a:lnSpc>
                <a:spcPct val="100000"/>
              </a:lnSpc>
              <a:buNone/>
            </a:pPr>
            <a:r>
              <a:rPr lang="en-US" sz="1450" dirty="0">
                <a:solidFill>
                  <a:srgbClr val="FFFFFF"/>
                </a:solidFill>
                <a:latin typeface="Barlow Light" pitchFamily="34" charset="0"/>
                <a:ea typeface="Barlow Light" pitchFamily="34" charset="-122"/>
                <a:cs typeface="Barlow Light" pitchFamily="34" charset="-120"/>
              </a:rPr>
              <a:t>2</a:t>
            </a:r>
            <a:endParaRPr lang="en-US" sz="1450" dirty="0"/>
          </a:p>
        </p:txBody>
      </p:sp>
      <p:sp>
        <p:nvSpPr>
          <p:cNvPr id="10" name="Text 6"/>
          <p:cNvSpPr/>
          <p:nvPr/>
        </p:nvSpPr>
        <p:spPr>
          <a:xfrm>
            <a:off x="6346567" y="2259425"/>
            <a:ext cx="5007544"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Diätmanagement von Patienten</a:t>
            </a:r>
            <a:endParaRPr lang="en-US" sz="1500" dirty="0"/>
          </a:p>
        </p:txBody>
      </p:sp>
      <p:sp>
        <p:nvSpPr>
          <p:cNvPr id="11" name="Text 7"/>
          <p:cNvSpPr/>
          <p:nvPr/>
        </p:nvSpPr>
        <p:spPr>
          <a:xfrm>
            <a:off x="6346567" y="2594487"/>
            <a:ext cx="5007544" cy="490339"/>
          </a:xfrm>
          <a:prstGeom prst="rect">
            <a:avLst/>
          </a:prstGeom>
          <a:noFill/>
          <a:ln/>
        </p:spPr>
        <p:txBody>
          <a:bodyPr wrap="square" lIns="0" tIns="0" rIns="0" bIns="0" rtlCol="0" anchor="t">
            <a:normAutofit/>
          </a:bodyPr>
          <a:lstStyle/>
          <a:p>
            <a:pPr marL="0" indent="0" algn="just">
              <a:lnSpc>
                <a:spcPct val="130000"/>
              </a:lnSpc>
              <a:buNone/>
            </a:pPr>
            <a:r>
              <a:rPr lang="en-US" sz="1200" dirty="0">
                <a:solidFill>
                  <a:srgbClr val="006482"/>
                </a:solidFill>
                <a:latin typeface="Barlow" pitchFamily="34" charset="0"/>
                <a:ea typeface="Barlow" pitchFamily="34" charset="-122"/>
                <a:cs typeface="Barlow" pitchFamily="34" charset="-120"/>
              </a:rPr>
              <a:t>Für das Diätmanagement von Patienten, einschließlich Säuglingen, die unter medizinischer Aufsicht verwendet werden.</a:t>
            </a:r>
            <a:endParaRPr lang="en-US" sz="12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3655333"/>
            <a:ext cx="5359762" cy="1875135"/>
          </a:xfrm>
          <a:prstGeom prst="rect">
            <a:avLst/>
          </a:prstGeom>
        </p:spPr>
      </p:pic>
      <p:sp>
        <p:nvSpPr>
          <p:cNvPr id="13" name="Text 8"/>
          <p:cNvSpPr/>
          <p:nvPr/>
        </p:nvSpPr>
        <p:spPr>
          <a:xfrm>
            <a:off x="3247051" y="3773106"/>
            <a:ext cx="188511" cy="235645"/>
          </a:xfrm>
          <a:prstGeom prst="rect">
            <a:avLst/>
          </a:prstGeom>
          <a:noFill/>
          <a:ln/>
        </p:spPr>
        <p:txBody>
          <a:bodyPr wrap="none" lIns="0" tIns="0" rIns="0" bIns="0" rtlCol="0" anchor="ctr"/>
          <a:lstStyle/>
          <a:p>
            <a:pPr marL="0" indent="0" algn="ctr">
              <a:lnSpc>
                <a:spcPct val="100000"/>
              </a:lnSpc>
              <a:buNone/>
            </a:pPr>
            <a:r>
              <a:rPr lang="en-US" sz="1450" dirty="0">
                <a:solidFill>
                  <a:srgbClr val="FFFFFF"/>
                </a:solidFill>
                <a:latin typeface="Barlow Light" pitchFamily="34" charset="0"/>
                <a:ea typeface="Barlow Light" pitchFamily="34" charset="-122"/>
                <a:cs typeface="Barlow Light" pitchFamily="34" charset="-120"/>
              </a:rPr>
              <a:t>3</a:t>
            </a:r>
            <a:endParaRPr lang="en-US" sz="1450" dirty="0"/>
          </a:p>
        </p:txBody>
      </p:sp>
      <p:sp>
        <p:nvSpPr>
          <p:cNvPr id="14" name="Text 9"/>
          <p:cNvSpPr/>
          <p:nvPr/>
        </p:nvSpPr>
        <p:spPr>
          <a:xfrm>
            <a:off x="837584" y="4283785"/>
            <a:ext cx="5007544" cy="245566"/>
          </a:xfrm>
          <a:prstGeom prst="rect">
            <a:avLst/>
          </a:prstGeom>
          <a:noFill/>
          <a:ln/>
        </p:spPr>
        <p:txBody>
          <a:bodyPr wrap="none" lIns="0" tIns="0" rIns="0" bIns="0" rtlCol="0" anchor="t"/>
          <a:lstStyle/>
          <a:p>
            <a:pPr marL="0" indent="0" algn="l">
              <a:lnSpc>
                <a:spcPct val="104000"/>
              </a:lnSpc>
              <a:buNone/>
            </a:pPr>
            <a:r>
              <a:rPr lang="en-US" sz="1500" dirty="0" err="1">
                <a:solidFill>
                  <a:srgbClr val="006482"/>
                </a:solidFill>
                <a:latin typeface="Barlow Light" pitchFamily="34" charset="0"/>
                <a:ea typeface="Barlow Light" pitchFamily="34" charset="-122"/>
                <a:cs typeface="Barlow Light" pitchFamily="34" charset="-120"/>
              </a:rPr>
              <a:t>Spezifische</a:t>
            </a:r>
            <a:r>
              <a:rPr lang="en-US" sz="1500" dirty="0">
                <a:solidFill>
                  <a:srgbClr val="006482"/>
                </a:solidFill>
                <a:latin typeface="Barlow Light" pitchFamily="34" charset="0"/>
                <a:ea typeface="Barlow Light" pitchFamily="34" charset="-122"/>
                <a:cs typeface="Barlow Light" pitchFamily="34" charset="-120"/>
              </a:rPr>
              <a:t> </a:t>
            </a:r>
            <a:r>
              <a:rPr lang="en-US" sz="1500" dirty="0" err="1">
                <a:solidFill>
                  <a:srgbClr val="006482"/>
                </a:solidFill>
                <a:latin typeface="Barlow Light" pitchFamily="34" charset="0"/>
                <a:ea typeface="Barlow Light" pitchFamily="34" charset="-122"/>
                <a:cs typeface="Barlow Light" pitchFamily="34" charset="-120"/>
              </a:rPr>
              <a:t>Anwendung</a:t>
            </a:r>
            <a:endParaRPr lang="en-US" sz="1500" dirty="0"/>
          </a:p>
        </p:txBody>
      </p:sp>
      <p:sp>
        <p:nvSpPr>
          <p:cNvPr id="15" name="Text 10"/>
          <p:cNvSpPr/>
          <p:nvPr/>
        </p:nvSpPr>
        <p:spPr>
          <a:xfrm>
            <a:off x="837584" y="4618847"/>
            <a:ext cx="5007544" cy="735509"/>
          </a:xfrm>
          <a:prstGeom prst="rect">
            <a:avLst/>
          </a:prstGeom>
          <a:noFill/>
          <a:ln/>
        </p:spPr>
        <p:txBody>
          <a:bodyPr wrap="square" lIns="0" tIns="0" rIns="0" bIns="0" rtlCol="0" anchor="t">
            <a:normAutofit/>
          </a:bodyPr>
          <a:lstStyle/>
          <a:p>
            <a:pPr marL="0" indent="0" algn="just">
              <a:lnSpc>
                <a:spcPct val="130000"/>
              </a:lnSpc>
              <a:buNone/>
            </a:pPr>
            <a:r>
              <a:rPr lang="en-US" sz="1200" dirty="0">
                <a:solidFill>
                  <a:srgbClr val="006482"/>
                </a:solidFill>
                <a:latin typeface="Barlow" pitchFamily="34" charset="0"/>
                <a:ea typeface="Barlow" pitchFamily="34" charset="-122"/>
                <a:cs typeface="Barlow" pitchFamily="34" charset="-120"/>
              </a:rPr>
              <a:t>Für Personen mit eingeschränkter, beeinträchtigter oder gestörter Fähigkeit, normale Lebensmittel aufzunehmen, zu verdauen, zu absorbieren, zu metabolisieren oder auszuscheiden.</a:t>
            </a:r>
            <a:endParaRPr lang="en-US" sz="120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0458" y="3655333"/>
            <a:ext cx="5359762" cy="1875135"/>
          </a:xfrm>
          <a:prstGeom prst="rect">
            <a:avLst/>
          </a:prstGeom>
        </p:spPr>
      </p:pic>
      <p:sp>
        <p:nvSpPr>
          <p:cNvPr id="17" name="Text 11"/>
          <p:cNvSpPr/>
          <p:nvPr/>
        </p:nvSpPr>
        <p:spPr>
          <a:xfrm>
            <a:off x="8756034" y="3773106"/>
            <a:ext cx="188511" cy="235645"/>
          </a:xfrm>
          <a:prstGeom prst="rect">
            <a:avLst/>
          </a:prstGeom>
          <a:noFill/>
          <a:ln/>
        </p:spPr>
        <p:txBody>
          <a:bodyPr wrap="none" lIns="0" tIns="0" rIns="0" bIns="0" rtlCol="0" anchor="ctr"/>
          <a:lstStyle/>
          <a:p>
            <a:pPr marL="0" indent="0" algn="ctr">
              <a:lnSpc>
                <a:spcPct val="100000"/>
              </a:lnSpc>
              <a:buNone/>
            </a:pPr>
            <a:r>
              <a:rPr lang="en-US" sz="1450" dirty="0">
                <a:solidFill>
                  <a:srgbClr val="FFFFFF"/>
                </a:solidFill>
                <a:latin typeface="Barlow Light" pitchFamily="34" charset="0"/>
                <a:ea typeface="Barlow Light" pitchFamily="34" charset="-122"/>
                <a:cs typeface="Barlow Light" pitchFamily="34" charset="-120"/>
              </a:rPr>
              <a:t>4</a:t>
            </a:r>
            <a:endParaRPr lang="en-US" sz="1450" dirty="0"/>
          </a:p>
        </p:txBody>
      </p:sp>
      <p:sp>
        <p:nvSpPr>
          <p:cNvPr id="18" name="Text 12"/>
          <p:cNvSpPr/>
          <p:nvPr/>
        </p:nvSpPr>
        <p:spPr>
          <a:xfrm>
            <a:off x="6346567" y="4283785"/>
            <a:ext cx="5007544"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Normale </a:t>
            </a:r>
            <a:r>
              <a:rPr lang="en-US" sz="1500" dirty="0" err="1">
                <a:solidFill>
                  <a:srgbClr val="006482"/>
                </a:solidFill>
                <a:latin typeface="Barlow Light" pitchFamily="34" charset="0"/>
                <a:ea typeface="Barlow Light" pitchFamily="34" charset="-122"/>
                <a:cs typeface="Barlow Light" pitchFamily="34" charset="-120"/>
              </a:rPr>
              <a:t>Ernährung</a:t>
            </a:r>
            <a:r>
              <a:rPr lang="en-US" sz="1500" dirty="0">
                <a:solidFill>
                  <a:srgbClr val="006482"/>
                </a:solidFill>
                <a:latin typeface="Barlow Light" pitchFamily="34" charset="0"/>
                <a:ea typeface="Barlow Light" pitchFamily="34" charset="-122"/>
                <a:cs typeface="Barlow Light" pitchFamily="34" charset="-120"/>
              </a:rPr>
              <a:t> nicht </a:t>
            </a:r>
            <a:r>
              <a:rPr lang="en-US" sz="1500" dirty="0" err="1">
                <a:solidFill>
                  <a:srgbClr val="006482"/>
                </a:solidFill>
                <a:latin typeface="Barlow Light" pitchFamily="34" charset="0"/>
                <a:ea typeface="Barlow Light" pitchFamily="34" charset="-122"/>
                <a:cs typeface="Barlow Light" pitchFamily="34" charset="-120"/>
              </a:rPr>
              <a:t>ausreichend</a:t>
            </a:r>
            <a:r>
              <a:rPr lang="en-US" sz="1500" dirty="0">
                <a:solidFill>
                  <a:srgbClr val="006482"/>
                </a:solidFill>
                <a:latin typeface="Barlow Light" pitchFamily="34" charset="0"/>
                <a:ea typeface="Barlow Light" pitchFamily="34" charset="-122"/>
                <a:cs typeface="Barlow Light" pitchFamily="34" charset="-120"/>
              </a:rPr>
              <a:t> </a:t>
            </a:r>
            <a:endParaRPr lang="en-US" sz="1500" dirty="0"/>
          </a:p>
        </p:txBody>
      </p:sp>
      <p:sp>
        <p:nvSpPr>
          <p:cNvPr id="19" name="Text 13"/>
          <p:cNvSpPr/>
          <p:nvPr/>
        </p:nvSpPr>
        <p:spPr>
          <a:xfrm>
            <a:off x="6346567" y="4618847"/>
            <a:ext cx="5007544" cy="735509"/>
          </a:xfrm>
          <a:prstGeom prst="rect">
            <a:avLst/>
          </a:prstGeom>
          <a:noFill/>
          <a:ln/>
        </p:spPr>
        <p:txBody>
          <a:bodyPr wrap="square" lIns="0" tIns="0" rIns="0" bIns="0" rtlCol="0" anchor="t">
            <a:normAutofit/>
          </a:bodyPr>
          <a:lstStyle/>
          <a:p>
            <a:pPr marL="0" indent="0" algn="just">
              <a:lnSpc>
                <a:spcPct val="130000"/>
              </a:lnSpc>
              <a:buNone/>
            </a:pPr>
            <a:r>
              <a:rPr lang="de-DE" sz="1200" dirty="0">
                <a:solidFill>
                  <a:srgbClr val="006482"/>
                </a:solidFill>
                <a:latin typeface="Barlow" pitchFamily="34" charset="0"/>
                <a:ea typeface="Barlow" pitchFamily="34" charset="-122"/>
                <a:cs typeface="Barlow" pitchFamily="34" charset="-120"/>
              </a:rPr>
              <a:t>Die ernährungsmedizinischen Anforderungen können nicht allein durch normale Lebensmittel oder eine Anpassung der üblichen Ernährung erfüllt werden.</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0393" y="465267"/>
            <a:ext cx="10749827" cy="81342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LBMZ werden bei einer Vielzahl von Erkrankungen </a:t>
            </a:r>
            <a:r>
              <a:rPr lang="en-US" sz="2500" dirty="0" err="1">
                <a:solidFill>
                  <a:srgbClr val="006482"/>
                </a:solidFill>
                <a:latin typeface="Barlow Light" pitchFamily="34" charset="0"/>
                <a:ea typeface="Barlow Light" pitchFamily="34" charset="-122"/>
                <a:cs typeface="Barlow Light" pitchFamily="34" charset="-120"/>
              </a:rPr>
              <a:t>eingesetzt</a:t>
            </a:r>
            <a:r>
              <a:rPr lang="en-US" sz="2500" dirty="0">
                <a:solidFill>
                  <a:srgbClr val="006482"/>
                </a:solidFill>
                <a:latin typeface="Barlow Light" pitchFamily="34" charset="0"/>
                <a:ea typeface="Barlow Light" pitchFamily="34" charset="-122"/>
                <a:cs typeface="Barlow Light" pitchFamily="34" charset="-120"/>
              </a:rPr>
              <a:t> </a:t>
            </a:r>
          </a:p>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 Beispiele aller Altersgruppen</a:t>
            </a:r>
            <a:endParaRPr lang="en-US" sz="2500" dirty="0"/>
          </a:p>
        </p:txBody>
      </p:sp>
      <p:grpSp>
        <p:nvGrpSpPr>
          <p:cNvPr id="3" name="Gruppieren 2">
            <a:extLst>
              <a:ext uri="{FF2B5EF4-FFF2-40B4-BE49-F238E27FC236}">
                <a16:creationId xmlns:a16="http://schemas.microsoft.com/office/drawing/2014/main" id="{78D3AE0B-4B2F-7315-DAD2-EB9659C69FF8}"/>
              </a:ext>
            </a:extLst>
          </p:cNvPr>
          <p:cNvGrpSpPr/>
          <p:nvPr/>
        </p:nvGrpSpPr>
        <p:grpSpPr>
          <a:xfrm>
            <a:off x="525737" y="1772280"/>
            <a:ext cx="5434725" cy="1306529"/>
            <a:chOff x="3243353" y="1594768"/>
            <a:chExt cx="5434725" cy="781645"/>
          </a:xfrm>
        </p:grpSpPr>
        <p:sp>
          <p:nvSpPr>
            <p:cNvPr id="4" name="Shape 1"/>
            <p:cNvSpPr/>
            <p:nvPr/>
          </p:nvSpPr>
          <p:spPr>
            <a:xfrm>
              <a:off x="3243353" y="1594768"/>
              <a:ext cx="5434725" cy="781645"/>
            </a:xfrm>
            <a:prstGeom prst="roundRect">
              <a:avLst>
                <a:gd name="adj" fmla="val 5325"/>
              </a:avLst>
            </a:prstGeom>
            <a:solidFill>
              <a:srgbClr val="CCE8FF"/>
            </a:solidFill>
            <a:ln w="6350">
              <a:solidFill>
                <a:srgbClr val="B2CEE5"/>
              </a:solidFill>
              <a:prstDash val="solid"/>
            </a:ln>
          </p:spPr>
          <p:txBody>
            <a:bodyPr/>
            <a:lstStyle/>
            <a:p>
              <a:endParaRPr lang="de-DE" sz="1400"/>
            </a:p>
          </p:txBody>
        </p:sp>
        <p:sp>
          <p:nvSpPr>
            <p:cNvPr id="5" name="Text 2"/>
            <p:cNvSpPr/>
            <p:nvPr/>
          </p:nvSpPr>
          <p:spPr>
            <a:xfrm>
              <a:off x="3348921" y="1674755"/>
              <a:ext cx="3372559" cy="154880"/>
            </a:xfrm>
            <a:prstGeom prst="rect">
              <a:avLst/>
            </a:prstGeom>
            <a:noFill/>
            <a:ln/>
          </p:spPr>
          <p:txBody>
            <a:bodyPr wrap="none" lIns="0" tIns="0" rIns="0" bIns="0" rtlCol="0" anchor="t"/>
            <a:lstStyle/>
            <a:p>
              <a:pPr marL="0" indent="0" algn="l">
                <a:lnSpc>
                  <a:spcPct val="104000"/>
                </a:lnSpc>
                <a:buNone/>
              </a:pPr>
              <a:r>
                <a:rPr lang="en-US" sz="1600" b="1" dirty="0" err="1">
                  <a:solidFill>
                    <a:srgbClr val="006482"/>
                  </a:solidFill>
                  <a:latin typeface="Barlow Light" pitchFamily="34" charset="0"/>
                  <a:ea typeface="Barlow Light" pitchFamily="34" charset="-122"/>
                  <a:cs typeface="Barlow Light" pitchFamily="34" charset="-120"/>
                </a:rPr>
                <a:t>Kuhmilcheiweißallergie</a:t>
              </a:r>
              <a:endParaRPr lang="en-US" sz="1600" b="1" dirty="0"/>
            </a:p>
          </p:txBody>
        </p:sp>
        <p:sp>
          <p:nvSpPr>
            <p:cNvPr id="6" name="Text 3"/>
            <p:cNvSpPr/>
            <p:nvPr/>
          </p:nvSpPr>
          <p:spPr>
            <a:xfrm>
              <a:off x="3379695" y="1858085"/>
              <a:ext cx="5194811" cy="442481"/>
            </a:xfrm>
            <a:prstGeom prst="rect">
              <a:avLst/>
            </a:prstGeom>
            <a:noFill/>
            <a:ln/>
          </p:spPr>
          <p:txBody>
            <a:bodyPr wrap="square" lIns="0" tIns="0" rIns="0" bIns="0" rtlCol="0" anchor="t">
              <a:noAutofit/>
            </a:bodyPr>
            <a:lstStyle/>
            <a:p>
              <a:pPr marL="0" indent="0" algn="just">
                <a:lnSpc>
                  <a:spcPct val="107000"/>
                </a:lnSpc>
                <a:buNone/>
              </a:pPr>
              <a:r>
                <a:rPr lang="en-US" sz="1400" dirty="0">
                  <a:solidFill>
                    <a:srgbClr val="006482"/>
                  </a:solidFill>
                  <a:latin typeface="Barlow" pitchFamily="34" charset="0"/>
                  <a:ea typeface="Barlow" pitchFamily="34" charset="-122"/>
                  <a:cs typeface="Barlow" pitchFamily="34" charset="-120"/>
                </a:rPr>
                <a:t>Säuglinge mit </a:t>
              </a:r>
              <a:r>
                <a:rPr lang="en-US" sz="1400" dirty="0" err="1">
                  <a:solidFill>
                    <a:srgbClr val="006482"/>
                  </a:solidFill>
                  <a:latin typeface="Barlow" pitchFamily="34" charset="0"/>
                  <a:ea typeface="Barlow" pitchFamily="34" charset="-122"/>
                  <a:cs typeface="Barlow" pitchFamily="34" charset="-120"/>
                </a:rPr>
                <a:t>schwerer</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Kuhmilcheiweißallergie</a:t>
              </a:r>
              <a:r>
                <a:rPr lang="en-US" sz="1400" dirty="0">
                  <a:solidFill>
                    <a:srgbClr val="006482"/>
                  </a:solidFill>
                  <a:latin typeface="Barlow" pitchFamily="34" charset="0"/>
                  <a:ea typeface="Barlow" pitchFamily="34" charset="-122"/>
                  <a:cs typeface="Barlow" pitchFamily="34" charset="-120"/>
                </a:rPr>
                <a:t> benötigen </a:t>
              </a:r>
              <a:r>
                <a:rPr lang="en-US" sz="1400" dirty="0" err="1">
                  <a:solidFill>
                    <a:srgbClr val="006482"/>
                  </a:solidFill>
                  <a:latin typeface="Barlow" pitchFamily="34" charset="0"/>
                  <a:ea typeface="Barlow" pitchFamily="34" charset="-122"/>
                  <a:cs typeface="Barlow" pitchFamily="34" charset="-120"/>
                </a:rPr>
                <a:t>spezialisierte</a:t>
              </a:r>
              <a:r>
                <a:rPr lang="en-US" sz="1400" dirty="0">
                  <a:solidFill>
                    <a:srgbClr val="006482"/>
                  </a:solidFill>
                  <a:latin typeface="Barlow" pitchFamily="34" charset="0"/>
                  <a:ea typeface="Barlow" pitchFamily="34" charset="-122"/>
                  <a:cs typeface="Barlow" pitchFamily="34" charset="-120"/>
                </a:rPr>
                <a:t> LBMZ-</a:t>
              </a:r>
              <a:r>
                <a:rPr lang="en-US" sz="1400" dirty="0" err="1">
                  <a:solidFill>
                    <a:srgbClr val="006482"/>
                  </a:solidFill>
                  <a:latin typeface="Barlow" pitchFamily="34" charset="0"/>
                  <a:ea typeface="Barlow" pitchFamily="34" charset="-122"/>
                  <a:cs typeface="Barlow" pitchFamily="34" charset="-120"/>
                </a:rPr>
                <a:t>Formeln</a:t>
              </a:r>
              <a:r>
                <a:rPr lang="en-US" sz="1400" dirty="0">
                  <a:solidFill>
                    <a:srgbClr val="006482"/>
                  </a:solidFill>
                  <a:latin typeface="Barlow" pitchFamily="34" charset="0"/>
                  <a:ea typeface="Barlow" pitchFamily="34" charset="-122"/>
                  <a:cs typeface="Barlow" pitchFamily="34" charset="-120"/>
                </a:rPr>
                <a:t>, um </a:t>
              </a:r>
              <a:r>
                <a:rPr lang="en-US" sz="1400" dirty="0" err="1">
                  <a:solidFill>
                    <a:srgbClr val="006482"/>
                  </a:solidFill>
                  <a:latin typeface="Barlow" pitchFamily="34" charset="0"/>
                  <a:ea typeface="Barlow" pitchFamily="34" charset="-122"/>
                  <a:cs typeface="Barlow" pitchFamily="34" charset="-120"/>
                </a:rPr>
                <a:t>ein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normales</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Wachstum</a:t>
              </a:r>
              <a:r>
                <a:rPr lang="en-US" sz="1400" dirty="0">
                  <a:solidFill>
                    <a:srgbClr val="006482"/>
                  </a:solidFill>
                  <a:latin typeface="Barlow" pitchFamily="34" charset="0"/>
                  <a:ea typeface="Barlow" pitchFamily="34" charset="-122"/>
                  <a:cs typeface="Barlow" pitchFamily="34" charset="-120"/>
                </a:rPr>
                <a:t> und </a:t>
              </a:r>
              <a:r>
                <a:rPr lang="en-US" sz="1400" dirty="0" err="1">
                  <a:solidFill>
                    <a:srgbClr val="006482"/>
                  </a:solidFill>
                  <a:latin typeface="Barlow" pitchFamily="34" charset="0"/>
                  <a:ea typeface="Barlow" pitchFamily="34" charset="-122"/>
                  <a:cs typeface="Barlow" pitchFamily="34" charset="-120"/>
                </a:rPr>
                <a:t>Entwicklung</a:t>
              </a:r>
              <a:r>
                <a:rPr lang="en-US" sz="1400" dirty="0">
                  <a:solidFill>
                    <a:srgbClr val="006482"/>
                  </a:solidFill>
                  <a:latin typeface="Barlow" pitchFamily="34" charset="0"/>
                  <a:ea typeface="Barlow" pitchFamily="34" charset="-122"/>
                  <a:cs typeface="Barlow" pitchFamily="34" charset="-120"/>
                </a:rPr>
                <a:t> sicherzustellen.</a:t>
              </a:r>
              <a:endParaRPr lang="en-US" sz="1400" dirty="0"/>
            </a:p>
          </p:txBody>
        </p:sp>
      </p:grpSp>
      <p:grpSp>
        <p:nvGrpSpPr>
          <p:cNvPr id="22" name="Gruppieren 21">
            <a:extLst>
              <a:ext uri="{FF2B5EF4-FFF2-40B4-BE49-F238E27FC236}">
                <a16:creationId xmlns:a16="http://schemas.microsoft.com/office/drawing/2014/main" id="{98C17B09-ECAA-B69C-FEBA-FCA36BF00E00}"/>
              </a:ext>
            </a:extLst>
          </p:cNvPr>
          <p:cNvGrpSpPr/>
          <p:nvPr/>
        </p:nvGrpSpPr>
        <p:grpSpPr>
          <a:xfrm>
            <a:off x="3326658" y="5032217"/>
            <a:ext cx="5612871" cy="1246477"/>
            <a:chOff x="4304100" y="1334518"/>
            <a:chExt cx="5434525" cy="781645"/>
          </a:xfrm>
        </p:grpSpPr>
        <p:sp>
          <p:nvSpPr>
            <p:cNvPr id="7" name="Shape 4"/>
            <p:cNvSpPr/>
            <p:nvPr/>
          </p:nvSpPr>
          <p:spPr>
            <a:xfrm>
              <a:off x="4304100" y="1334518"/>
              <a:ext cx="5434525" cy="781645"/>
            </a:xfrm>
            <a:prstGeom prst="roundRect">
              <a:avLst>
                <a:gd name="adj" fmla="val 5325"/>
              </a:avLst>
            </a:prstGeom>
            <a:solidFill>
              <a:srgbClr val="CCE8FF"/>
            </a:solidFill>
            <a:ln w="6350">
              <a:solidFill>
                <a:srgbClr val="B2CEE5"/>
              </a:solidFill>
              <a:prstDash val="solid"/>
            </a:ln>
          </p:spPr>
          <p:txBody>
            <a:bodyPr/>
            <a:lstStyle/>
            <a:p>
              <a:endParaRPr lang="de-DE" sz="1400" dirty="0"/>
            </a:p>
          </p:txBody>
        </p:sp>
        <p:sp>
          <p:nvSpPr>
            <p:cNvPr id="8" name="Text 5"/>
            <p:cNvSpPr/>
            <p:nvPr/>
          </p:nvSpPr>
          <p:spPr>
            <a:xfrm>
              <a:off x="4409469" y="1405013"/>
              <a:ext cx="3372659" cy="154880"/>
            </a:xfrm>
            <a:prstGeom prst="rect">
              <a:avLst/>
            </a:prstGeom>
            <a:noFill/>
            <a:ln/>
          </p:spPr>
          <p:txBody>
            <a:bodyPr wrap="none" lIns="0" tIns="0" rIns="0" bIns="0" rtlCol="0" anchor="t"/>
            <a:lstStyle/>
            <a:p>
              <a:pPr marL="0" indent="0" algn="l">
                <a:lnSpc>
                  <a:spcPct val="104000"/>
                </a:lnSpc>
                <a:buNone/>
              </a:pPr>
              <a:r>
                <a:rPr lang="en-US" sz="1600" b="1" dirty="0">
                  <a:solidFill>
                    <a:srgbClr val="006482"/>
                  </a:solidFill>
                  <a:latin typeface="Barlow Light" pitchFamily="34" charset="0"/>
                  <a:ea typeface="Barlow Light" pitchFamily="34" charset="-122"/>
                  <a:cs typeface="Barlow Light" pitchFamily="34" charset="-120"/>
                </a:rPr>
                <a:t>Nierenerkrankung</a:t>
              </a:r>
              <a:endParaRPr lang="en-US" sz="1600" b="1" dirty="0"/>
            </a:p>
          </p:txBody>
        </p:sp>
        <p:sp>
          <p:nvSpPr>
            <p:cNvPr id="9" name="Text 6"/>
            <p:cNvSpPr/>
            <p:nvPr/>
          </p:nvSpPr>
          <p:spPr>
            <a:xfrm>
              <a:off x="4409469" y="1630387"/>
              <a:ext cx="5193872" cy="380405"/>
            </a:xfrm>
            <a:prstGeom prst="rect">
              <a:avLst/>
            </a:prstGeom>
            <a:noFill/>
            <a:ln/>
          </p:spPr>
          <p:txBody>
            <a:bodyPr wrap="square" lIns="0" tIns="0" rIns="0" bIns="0" rtlCol="0" anchor="t">
              <a:noAutofit/>
            </a:bodyPr>
            <a:lstStyle/>
            <a:p>
              <a:pPr marL="0" indent="0" algn="just">
                <a:lnSpc>
                  <a:spcPct val="107000"/>
                </a:lnSpc>
                <a:buNone/>
              </a:pPr>
              <a:r>
                <a:rPr lang="en-US" sz="1400" dirty="0">
                  <a:solidFill>
                    <a:srgbClr val="006482"/>
                  </a:solidFill>
                  <a:latin typeface="Barlow" pitchFamily="34" charset="0"/>
                  <a:ea typeface="Barlow" pitchFamily="34" charset="-122"/>
                  <a:cs typeface="Barlow" pitchFamily="34" charset="-120"/>
                </a:rPr>
                <a:t>Patienten mit Niereninsuffizienz haben spezifische Anforderungen an Protein, Kalium, Phosphor und Flüssigkeit, die durch </a:t>
              </a:r>
              <a:r>
                <a:rPr lang="en-US" sz="1400" dirty="0" err="1">
                  <a:solidFill>
                    <a:srgbClr val="006482"/>
                  </a:solidFill>
                  <a:latin typeface="Barlow" pitchFamily="34" charset="0"/>
                  <a:ea typeface="Barlow" pitchFamily="34" charset="-122"/>
                  <a:cs typeface="Barlow" pitchFamily="34" charset="-120"/>
                </a:rPr>
                <a:t>spezielle</a:t>
              </a:r>
              <a:r>
                <a:rPr lang="en-US" sz="1400" dirty="0">
                  <a:solidFill>
                    <a:srgbClr val="006482"/>
                  </a:solidFill>
                  <a:latin typeface="Barlow" pitchFamily="34" charset="0"/>
                  <a:ea typeface="Barlow" pitchFamily="34" charset="-122"/>
                  <a:cs typeface="Barlow" pitchFamily="34" charset="-120"/>
                </a:rPr>
                <a:t> LBMZ abgedeckt werden.</a:t>
              </a:r>
              <a:endParaRPr lang="en-US" sz="1400" dirty="0"/>
            </a:p>
          </p:txBody>
        </p:sp>
      </p:grpSp>
      <p:grpSp>
        <p:nvGrpSpPr>
          <p:cNvPr id="20" name="Gruppieren 19">
            <a:extLst>
              <a:ext uri="{FF2B5EF4-FFF2-40B4-BE49-F238E27FC236}">
                <a16:creationId xmlns:a16="http://schemas.microsoft.com/office/drawing/2014/main" id="{8811E6F6-F33C-A4C1-3DDE-B5865F9873E5}"/>
              </a:ext>
            </a:extLst>
          </p:cNvPr>
          <p:cNvGrpSpPr/>
          <p:nvPr/>
        </p:nvGrpSpPr>
        <p:grpSpPr>
          <a:xfrm>
            <a:off x="6222167" y="1766520"/>
            <a:ext cx="5434725" cy="1246477"/>
            <a:chOff x="3243353" y="3242791"/>
            <a:chExt cx="5434725" cy="781645"/>
          </a:xfrm>
        </p:grpSpPr>
        <p:sp>
          <p:nvSpPr>
            <p:cNvPr id="10" name="Shape 7"/>
            <p:cNvSpPr/>
            <p:nvPr/>
          </p:nvSpPr>
          <p:spPr>
            <a:xfrm>
              <a:off x="3243353" y="3242791"/>
              <a:ext cx="5434725" cy="781645"/>
            </a:xfrm>
            <a:prstGeom prst="roundRect">
              <a:avLst>
                <a:gd name="adj" fmla="val 5325"/>
              </a:avLst>
            </a:prstGeom>
            <a:solidFill>
              <a:srgbClr val="CCE8FF"/>
            </a:solidFill>
            <a:ln w="6350">
              <a:solidFill>
                <a:srgbClr val="B2CEE5"/>
              </a:solidFill>
              <a:prstDash val="solid"/>
            </a:ln>
          </p:spPr>
          <p:txBody>
            <a:bodyPr/>
            <a:lstStyle/>
            <a:p>
              <a:endParaRPr lang="de-DE" sz="1400"/>
            </a:p>
          </p:txBody>
        </p:sp>
        <p:sp>
          <p:nvSpPr>
            <p:cNvPr id="11" name="Text 8"/>
            <p:cNvSpPr/>
            <p:nvPr/>
          </p:nvSpPr>
          <p:spPr>
            <a:xfrm>
              <a:off x="3348822" y="3305378"/>
              <a:ext cx="3372659" cy="154880"/>
            </a:xfrm>
            <a:prstGeom prst="rect">
              <a:avLst/>
            </a:prstGeom>
            <a:noFill/>
            <a:ln/>
          </p:spPr>
          <p:txBody>
            <a:bodyPr wrap="none" lIns="0" tIns="0" rIns="0" bIns="0" rtlCol="0" anchor="t"/>
            <a:lstStyle/>
            <a:p>
              <a:pPr marL="0" indent="0" algn="l">
                <a:lnSpc>
                  <a:spcPct val="104000"/>
                </a:lnSpc>
                <a:buNone/>
              </a:pPr>
              <a:r>
                <a:rPr lang="en-US" sz="1600" b="1" dirty="0">
                  <a:solidFill>
                    <a:srgbClr val="006482"/>
                  </a:solidFill>
                  <a:latin typeface="Barlow Light" pitchFamily="34" charset="0"/>
                  <a:ea typeface="Barlow Light" pitchFamily="34" charset="-122"/>
                  <a:cs typeface="Barlow Light" pitchFamily="34" charset="-120"/>
                </a:rPr>
                <a:t>Angeborene Stoffwechselstörungen</a:t>
              </a:r>
              <a:endParaRPr lang="en-US" sz="1600" b="1" dirty="0"/>
            </a:p>
          </p:txBody>
        </p:sp>
        <p:sp>
          <p:nvSpPr>
            <p:cNvPr id="12" name="Text 9"/>
            <p:cNvSpPr/>
            <p:nvPr/>
          </p:nvSpPr>
          <p:spPr>
            <a:xfrm>
              <a:off x="3359423" y="3512910"/>
              <a:ext cx="5202584" cy="414326"/>
            </a:xfrm>
            <a:prstGeom prst="rect">
              <a:avLst/>
            </a:prstGeom>
            <a:noFill/>
            <a:ln/>
          </p:spPr>
          <p:txBody>
            <a:bodyPr wrap="square" lIns="0" tIns="0" rIns="0" bIns="0" rtlCol="0" anchor="t">
              <a:noAutofit/>
            </a:bodyPr>
            <a:lstStyle/>
            <a:p>
              <a:pPr marL="0" indent="0" algn="just">
                <a:lnSpc>
                  <a:spcPct val="107000"/>
                </a:lnSpc>
                <a:buNone/>
              </a:pPr>
              <a:r>
                <a:rPr lang="en-US" sz="1400" dirty="0">
                  <a:solidFill>
                    <a:srgbClr val="006482"/>
                  </a:solidFill>
                  <a:latin typeface="Barlow" pitchFamily="34" charset="0"/>
                  <a:ea typeface="Barlow" pitchFamily="34" charset="-122"/>
                  <a:cs typeface="Barlow" pitchFamily="34" charset="-120"/>
                </a:rPr>
                <a:t>Erkrankungen wie Phenylketonurie (PKU) erfordern eine lebenslange diätetische Behandlung </a:t>
              </a:r>
              <a:r>
                <a:rPr lang="en-US" sz="1400" dirty="0" err="1">
                  <a:solidFill>
                    <a:srgbClr val="006482"/>
                  </a:solidFill>
                  <a:latin typeface="Barlow" pitchFamily="34" charset="0"/>
                  <a:ea typeface="Barlow" pitchFamily="34" charset="-122"/>
                  <a:cs typeface="Barlow" pitchFamily="34" charset="-120"/>
                </a:rPr>
                <a:t>mit</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spezialisierten</a:t>
              </a:r>
              <a:r>
                <a:rPr lang="en-US" sz="1400" dirty="0">
                  <a:solidFill>
                    <a:srgbClr val="006482"/>
                  </a:solidFill>
                  <a:latin typeface="Barlow" pitchFamily="34" charset="0"/>
                  <a:ea typeface="Barlow" pitchFamily="34" charset="-122"/>
                  <a:cs typeface="Barlow" pitchFamily="34" charset="-120"/>
                </a:rPr>
                <a:t> LBMZ zur Kontrolle der Aminosäurenzufuhr.</a:t>
              </a:r>
              <a:endParaRPr lang="en-US" sz="1400" dirty="0"/>
            </a:p>
          </p:txBody>
        </p:sp>
      </p:grpSp>
      <p:grpSp>
        <p:nvGrpSpPr>
          <p:cNvPr id="19" name="Gruppieren 18">
            <a:extLst>
              <a:ext uri="{FF2B5EF4-FFF2-40B4-BE49-F238E27FC236}">
                <a16:creationId xmlns:a16="http://schemas.microsoft.com/office/drawing/2014/main" id="{53739821-4247-7F10-F2FB-7E5CE4D38729}"/>
              </a:ext>
            </a:extLst>
          </p:cNvPr>
          <p:cNvGrpSpPr/>
          <p:nvPr/>
        </p:nvGrpSpPr>
        <p:grpSpPr>
          <a:xfrm>
            <a:off x="506067" y="3247333"/>
            <a:ext cx="5454395" cy="1524389"/>
            <a:chOff x="661475" y="2175497"/>
            <a:chExt cx="5902557" cy="310907"/>
          </a:xfrm>
        </p:grpSpPr>
        <p:sp>
          <p:nvSpPr>
            <p:cNvPr id="13" name="Shape 10"/>
            <p:cNvSpPr/>
            <p:nvPr/>
          </p:nvSpPr>
          <p:spPr>
            <a:xfrm>
              <a:off x="661475" y="2175497"/>
              <a:ext cx="5902557" cy="310907"/>
            </a:xfrm>
            <a:prstGeom prst="roundRect">
              <a:avLst>
                <a:gd name="adj" fmla="val 6356"/>
              </a:avLst>
            </a:prstGeom>
            <a:solidFill>
              <a:srgbClr val="CCE8FF"/>
            </a:solidFill>
            <a:ln w="6350">
              <a:solidFill>
                <a:srgbClr val="B2CEE5"/>
              </a:solidFill>
              <a:prstDash val="solid"/>
            </a:ln>
          </p:spPr>
          <p:txBody>
            <a:bodyPr/>
            <a:lstStyle/>
            <a:p>
              <a:endParaRPr lang="de-DE" sz="1400" dirty="0"/>
            </a:p>
          </p:txBody>
        </p:sp>
        <p:sp>
          <p:nvSpPr>
            <p:cNvPr id="14" name="Text 11"/>
            <p:cNvSpPr/>
            <p:nvPr/>
          </p:nvSpPr>
          <p:spPr>
            <a:xfrm>
              <a:off x="741299" y="2213568"/>
              <a:ext cx="5193972" cy="154880"/>
            </a:xfrm>
            <a:prstGeom prst="rect">
              <a:avLst/>
            </a:prstGeom>
            <a:noFill/>
            <a:ln/>
          </p:spPr>
          <p:txBody>
            <a:bodyPr wrap="none" lIns="0" tIns="0" rIns="0" bIns="0" rtlCol="0" anchor="t"/>
            <a:lstStyle/>
            <a:p>
              <a:pPr marL="0" indent="0" algn="l">
                <a:lnSpc>
                  <a:spcPct val="104000"/>
                </a:lnSpc>
                <a:buNone/>
              </a:pPr>
              <a:r>
                <a:rPr lang="en-US" sz="1600" b="1" dirty="0">
                  <a:solidFill>
                    <a:srgbClr val="006482"/>
                  </a:solidFill>
                  <a:latin typeface="Barlow Light" pitchFamily="34" charset="0"/>
                  <a:ea typeface="Barlow Light" pitchFamily="34" charset="-122"/>
                  <a:cs typeface="Barlow Light" pitchFamily="34" charset="-120"/>
                </a:rPr>
                <a:t>Schlaganfall / neurologische Erkrankungen</a:t>
              </a:r>
              <a:endParaRPr lang="en-US" sz="1600" b="1" dirty="0"/>
            </a:p>
          </p:txBody>
        </p:sp>
        <p:sp>
          <p:nvSpPr>
            <p:cNvPr id="15" name="Text 12"/>
            <p:cNvSpPr/>
            <p:nvPr/>
          </p:nvSpPr>
          <p:spPr>
            <a:xfrm>
              <a:off x="782289" y="2286215"/>
              <a:ext cx="5701382" cy="154880"/>
            </a:xfrm>
            <a:prstGeom prst="rect">
              <a:avLst/>
            </a:prstGeom>
            <a:noFill/>
            <a:ln/>
          </p:spPr>
          <p:txBody>
            <a:bodyPr wrap="square" lIns="0" tIns="0" rIns="0" bIns="0" rtlCol="0" anchor="t">
              <a:noAutofit/>
            </a:bodyPr>
            <a:lstStyle/>
            <a:p>
              <a:pPr marL="0" indent="0" algn="just">
                <a:lnSpc>
                  <a:spcPct val="107000"/>
                </a:lnSpc>
                <a:buNone/>
              </a:pPr>
              <a:r>
                <a:rPr lang="en-US" sz="1400" dirty="0">
                  <a:solidFill>
                    <a:srgbClr val="006482"/>
                  </a:solidFill>
                  <a:latin typeface="Barlow" pitchFamily="34" charset="0"/>
                  <a:ea typeface="Barlow" pitchFamily="34" charset="-122"/>
                  <a:cs typeface="Barlow" pitchFamily="34" charset="-120"/>
                </a:rPr>
                <a:t>Schluckstörungen (Dysphagie) nach einem Schlaganfall erfordern texture-modifizierte Diäten und angepasste Flüssigkeiten, um Mangelernährung zu verhindern.</a:t>
              </a:r>
              <a:endParaRPr lang="en-US" sz="1400" dirty="0"/>
            </a:p>
          </p:txBody>
        </p:sp>
      </p:grpSp>
      <p:grpSp>
        <p:nvGrpSpPr>
          <p:cNvPr id="21" name="Gruppieren 20">
            <a:extLst>
              <a:ext uri="{FF2B5EF4-FFF2-40B4-BE49-F238E27FC236}">
                <a16:creationId xmlns:a16="http://schemas.microsoft.com/office/drawing/2014/main" id="{AEDA7402-E85E-400D-B063-3BDC0F0DDC81}"/>
              </a:ext>
            </a:extLst>
          </p:cNvPr>
          <p:cNvGrpSpPr/>
          <p:nvPr/>
        </p:nvGrpSpPr>
        <p:grpSpPr>
          <a:xfrm>
            <a:off x="6274952" y="3250305"/>
            <a:ext cx="5434624" cy="1521417"/>
            <a:chOff x="6125513" y="2175496"/>
            <a:chExt cx="5434624" cy="654844"/>
          </a:xfrm>
        </p:grpSpPr>
        <p:sp>
          <p:nvSpPr>
            <p:cNvPr id="16" name="Shape 13"/>
            <p:cNvSpPr/>
            <p:nvPr/>
          </p:nvSpPr>
          <p:spPr>
            <a:xfrm>
              <a:off x="6125513" y="2175496"/>
              <a:ext cx="5434624" cy="654844"/>
            </a:xfrm>
            <a:prstGeom prst="roundRect">
              <a:avLst>
                <a:gd name="adj" fmla="val 6356"/>
              </a:avLst>
            </a:prstGeom>
            <a:solidFill>
              <a:srgbClr val="CCE8FF"/>
            </a:solidFill>
            <a:ln w="6350">
              <a:solidFill>
                <a:srgbClr val="B2CEE5"/>
              </a:solidFill>
              <a:prstDash val="solid"/>
            </a:ln>
          </p:spPr>
          <p:txBody>
            <a:bodyPr/>
            <a:lstStyle/>
            <a:p>
              <a:endParaRPr lang="de-DE" sz="1400"/>
            </a:p>
          </p:txBody>
        </p:sp>
        <p:sp>
          <p:nvSpPr>
            <p:cNvPr id="17" name="Text 14"/>
            <p:cNvSpPr/>
            <p:nvPr/>
          </p:nvSpPr>
          <p:spPr>
            <a:xfrm>
              <a:off x="6230881" y="2234973"/>
              <a:ext cx="5193972" cy="154880"/>
            </a:xfrm>
            <a:prstGeom prst="rect">
              <a:avLst/>
            </a:prstGeom>
            <a:noFill/>
            <a:ln/>
          </p:spPr>
          <p:txBody>
            <a:bodyPr wrap="none" lIns="0" tIns="0" rIns="0" bIns="0" rtlCol="0" anchor="t"/>
            <a:lstStyle/>
            <a:p>
              <a:pPr marL="0" indent="0" algn="l">
                <a:lnSpc>
                  <a:spcPct val="104000"/>
                </a:lnSpc>
                <a:buNone/>
              </a:pPr>
              <a:r>
                <a:rPr lang="en-US" sz="1600" b="1" dirty="0">
                  <a:solidFill>
                    <a:srgbClr val="006482"/>
                  </a:solidFill>
                  <a:latin typeface="Barlow Light" pitchFamily="34" charset="0"/>
                  <a:ea typeface="Barlow Light" pitchFamily="34" charset="-122"/>
                  <a:cs typeface="Barlow Light" pitchFamily="34" charset="-120"/>
                </a:rPr>
                <a:t>Krankheitsbedingte Mangelernährung</a:t>
              </a:r>
              <a:endParaRPr lang="en-US" sz="1600" b="1" dirty="0"/>
            </a:p>
          </p:txBody>
        </p:sp>
        <p:sp>
          <p:nvSpPr>
            <p:cNvPr id="18" name="Text 15"/>
            <p:cNvSpPr/>
            <p:nvPr/>
          </p:nvSpPr>
          <p:spPr>
            <a:xfrm>
              <a:off x="6230881" y="2390260"/>
              <a:ext cx="5193972" cy="358974"/>
            </a:xfrm>
            <a:prstGeom prst="rect">
              <a:avLst/>
            </a:prstGeom>
            <a:noFill/>
            <a:ln/>
          </p:spPr>
          <p:txBody>
            <a:bodyPr wrap="square" lIns="0" tIns="0" rIns="0" bIns="0" rtlCol="0" anchor="t">
              <a:noAutofit/>
            </a:bodyPr>
            <a:lstStyle/>
            <a:p>
              <a:pPr marL="0" indent="0" algn="just">
                <a:lnSpc>
                  <a:spcPct val="107000"/>
                </a:lnSpc>
                <a:buNone/>
              </a:pPr>
              <a:r>
                <a:rPr lang="en-US" sz="1400" dirty="0" err="1">
                  <a:solidFill>
                    <a:srgbClr val="006482"/>
                  </a:solidFill>
                  <a:latin typeface="Barlow" pitchFamily="34" charset="0"/>
                  <a:ea typeface="Barlow" pitchFamily="34" charset="-122"/>
                  <a:cs typeface="Barlow" pitchFamily="34" charset="-120"/>
                </a:rPr>
                <a:t>Patienten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mit</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chronischen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Erkrankungen</a:t>
              </a:r>
              <a:r>
                <a:rPr lang="en-US" sz="1400" dirty="0">
                  <a:solidFill>
                    <a:srgbClr val="006482"/>
                  </a:solidFill>
                  <a:latin typeface="Barlow" pitchFamily="34" charset="0"/>
                  <a:ea typeface="Barlow" pitchFamily="34" charset="-122"/>
                  <a:cs typeface="Barlow" pitchFamily="34" charset="-120"/>
                </a:rPr>
                <a:t>, die </a:t>
              </a:r>
              <a:r>
                <a:rPr lang="en-US" sz="1400" dirty="0" err="1">
                  <a:solidFill>
                    <a:srgbClr val="006482"/>
                  </a:solidFill>
                  <a:latin typeface="Barlow" pitchFamily="34" charset="0"/>
                  <a:ea typeface="Barlow" pitchFamily="34" charset="-122"/>
                  <a:cs typeface="Barlow" pitchFamily="34" charset="-120"/>
                </a:rPr>
                <a:t>ihren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Ernährungsbedarf</a:t>
              </a:r>
              <a:r>
                <a:rPr lang="en-US" sz="1400" dirty="0">
                  <a:solidFill>
                    <a:srgbClr val="006482"/>
                  </a:solidFill>
                  <a:latin typeface="Barlow" pitchFamily="34" charset="0"/>
                  <a:ea typeface="Barlow" pitchFamily="34" charset="-122"/>
                  <a:cs typeface="Barlow" pitchFamily="34" charset="-120"/>
                </a:rPr>
                <a:t> nicht </a:t>
              </a:r>
              <a:r>
                <a:rPr lang="en-US" sz="1400" dirty="0" err="1">
                  <a:solidFill>
                    <a:srgbClr val="006482"/>
                  </a:solidFill>
                  <a:latin typeface="Barlow" pitchFamily="34" charset="0"/>
                  <a:ea typeface="Barlow" pitchFamily="34" charset="-122"/>
                  <a:cs typeface="Barlow" pitchFamily="34" charset="-120"/>
                </a:rPr>
                <a:t>durch</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normale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Lebensmittel</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decken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können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sind</a:t>
              </a:r>
              <a:r>
                <a:rPr lang="en-US" sz="1400" dirty="0">
                  <a:solidFill>
                    <a:srgbClr val="006482"/>
                  </a:solidFill>
                  <a:latin typeface="Barlow" pitchFamily="34" charset="0"/>
                  <a:ea typeface="Barlow" pitchFamily="34" charset="-122"/>
                  <a:cs typeface="Barlow" pitchFamily="34" charset="-120"/>
                </a:rPr>
                <a:t> auf LBMZ </a:t>
              </a:r>
              <a:r>
                <a:rPr lang="en-US" sz="1400" dirty="0" err="1">
                  <a:solidFill>
                    <a:srgbClr val="006482"/>
                  </a:solidFill>
                  <a:latin typeface="Barlow" pitchFamily="34" charset="0"/>
                  <a:ea typeface="Barlow" pitchFamily="34" charset="-122"/>
                  <a:cs typeface="Barlow" pitchFamily="34" charset="-120"/>
                </a:rPr>
                <a:t>als</a:t>
              </a:r>
              <a:r>
                <a:rPr lang="en-US" sz="1400" dirty="0">
                  <a:solidFill>
                    <a:srgbClr val="006482"/>
                  </a:solidFill>
                  <a:latin typeface="Barlow" pitchFamily="34" charset="0"/>
                  <a:ea typeface="Barlow" pitchFamily="34" charset="-122"/>
                  <a:cs typeface="Barlow" pitchFamily="34" charset="-120"/>
                </a:rPr>
                <a:t> Teil </a:t>
              </a:r>
              <a:r>
                <a:rPr lang="en-US" sz="1400" dirty="0" err="1">
                  <a:solidFill>
                    <a:srgbClr val="006482"/>
                  </a:solidFill>
                  <a:latin typeface="Barlow" pitchFamily="34" charset="0"/>
                  <a:ea typeface="Barlow" pitchFamily="34" charset="-122"/>
                  <a:cs typeface="Barlow" pitchFamily="34" charset="-120"/>
                </a:rPr>
                <a:t>ihrer</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medizinischen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Behandlung</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angewiesen</a:t>
              </a:r>
              <a:r>
                <a:rPr lang="en-US" sz="1400" dirty="0">
                  <a:solidFill>
                    <a:srgbClr val="006482"/>
                  </a:solidFill>
                  <a:latin typeface="Barlow" pitchFamily="34" charset="0"/>
                  <a:ea typeface="Barlow" pitchFamily="34" charset="-122"/>
                  <a:cs typeface="Barlow" pitchFamily="34" charset="-120"/>
                </a:rPr>
                <a:t>.</a:t>
              </a:r>
              <a:endParaRPr lang="en-US" sz="1400" dirty="0"/>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661475" y="1112540"/>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Vier </a:t>
            </a:r>
            <a:r>
              <a:rPr lang="en-US" sz="2500" dirty="0" err="1">
                <a:solidFill>
                  <a:srgbClr val="006482"/>
                </a:solidFill>
                <a:latin typeface="Barlow Light" pitchFamily="34" charset="0"/>
                <a:ea typeface="Barlow Light" pitchFamily="34" charset="-122"/>
                <a:cs typeface="Barlow Light" pitchFamily="34" charset="-120"/>
              </a:rPr>
              <a:t>Verordnungen</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bilden</a:t>
            </a:r>
            <a:r>
              <a:rPr lang="en-US" sz="2500" dirty="0">
                <a:solidFill>
                  <a:srgbClr val="006482"/>
                </a:solidFill>
                <a:latin typeface="Barlow Light" pitchFamily="34" charset="0"/>
                <a:ea typeface="Barlow Light" pitchFamily="34" charset="-122"/>
                <a:cs typeface="Barlow Light" pitchFamily="34" charset="-120"/>
              </a:rPr>
              <a:t> den </a:t>
            </a:r>
            <a:r>
              <a:rPr lang="en-US" sz="2500" dirty="0" err="1">
                <a:solidFill>
                  <a:srgbClr val="006482"/>
                </a:solidFill>
                <a:latin typeface="Barlow Light" pitchFamily="34" charset="0"/>
                <a:ea typeface="Barlow Light" pitchFamily="34" charset="-122"/>
                <a:cs typeface="Barlow Light" pitchFamily="34" charset="-120"/>
              </a:rPr>
              <a:t>Rechtsrahmen</a:t>
            </a:r>
            <a:r>
              <a:rPr lang="en-US" sz="2500" dirty="0">
                <a:solidFill>
                  <a:srgbClr val="006482"/>
                </a:solidFill>
                <a:latin typeface="Barlow Light" pitchFamily="34" charset="0"/>
                <a:ea typeface="Barlow Light" pitchFamily="34" charset="-122"/>
                <a:cs typeface="Barlow Light" pitchFamily="34" charset="-120"/>
              </a:rPr>
              <a:t> für FSMP-Produkte</a:t>
            </a:r>
            <a:endParaRPr lang="en-US" sz="2500" dirty="0"/>
          </a:p>
        </p:txBody>
      </p:sp>
      <p:pic>
        <p:nvPicPr>
          <p:cNvPr id="3" name="Image 0" descr="preencoded.png"/>
          <p:cNvPicPr>
            <a:picLocks noChangeAspect="1"/>
          </p:cNvPicPr>
          <p:nvPr/>
        </p:nvPicPr>
        <p:blipFill>
          <a:blip r:embed="rId3"/>
          <a:stretch>
            <a:fillRect/>
          </a:stretch>
        </p:blipFill>
        <p:spPr>
          <a:xfrm>
            <a:off x="661475" y="1959967"/>
            <a:ext cx="563648" cy="563662"/>
          </a:xfrm>
          <a:prstGeom prst="rect">
            <a:avLst/>
          </a:prstGeom>
        </p:spPr>
      </p:pic>
      <p:sp>
        <p:nvSpPr>
          <p:cNvPr id="4" name="Text 1"/>
          <p:cNvSpPr/>
          <p:nvPr/>
        </p:nvSpPr>
        <p:spPr>
          <a:xfrm>
            <a:off x="1431790" y="1959967"/>
            <a:ext cx="1791846" cy="1033859"/>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Verordnung (EU) Nr. 609/2013 zu Lebensmitteln für bestimmte Gruppen</a:t>
            </a:r>
            <a:endParaRPr lang="en-US" sz="1600" dirty="0"/>
          </a:p>
        </p:txBody>
      </p:sp>
      <p:sp>
        <p:nvSpPr>
          <p:cNvPr id="5" name="Text 2"/>
          <p:cNvSpPr/>
          <p:nvPr/>
        </p:nvSpPr>
        <p:spPr>
          <a:xfrm>
            <a:off x="1431790" y="3093045"/>
            <a:ext cx="1791846" cy="2116931"/>
          </a:xfrm>
          <a:prstGeom prst="rect">
            <a:avLst/>
          </a:prstGeom>
          <a:noFill/>
          <a:ln/>
        </p:spPr>
        <p:txBody>
          <a:bodyPr wrap="square" lIns="0" tIns="0" rIns="0" bIns="0" rtlCol="0" anchor="t">
            <a:normAutofit/>
          </a:bodyPr>
          <a:lstStyle/>
          <a:p>
            <a:pPr marL="0" indent="0">
              <a:lnSpc>
                <a:spcPct val="133000"/>
              </a:lnSpc>
              <a:buNone/>
            </a:pPr>
            <a:r>
              <a:rPr lang="en-US" sz="1300" dirty="0">
                <a:solidFill>
                  <a:srgbClr val="006482"/>
                </a:solidFill>
                <a:latin typeface="Barlow" pitchFamily="34" charset="0"/>
                <a:ea typeface="Barlow" pitchFamily="34" charset="-122"/>
                <a:cs typeface="Barlow" pitchFamily="34" charset="-120"/>
              </a:rPr>
              <a:t>Legt den Rahmen für die Regulierung von Produkten für Personen mit spezifischem Nährstoffbedarf fest und bildet die übergeordnete Rechtsgrundlage für LBMZ.</a:t>
            </a:r>
            <a:endParaRPr lang="en-US" sz="1300" dirty="0"/>
          </a:p>
        </p:txBody>
      </p:sp>
      <p:pic>
        <p:nvPicPr>
          <p:cNvPr id="6" name="Image 1" descr="preencoded.png"/>
          <p:cNvPicPr>
            <a:picLocks noChangeAspect="1"/>
          </p:cNvPicPr>
          <p:nvPr/>
        </p:nvPicPr>
        <p:blipFill>
          <a:blip r:embed="rId4"/>
          <a:stretch>
            <a:fillRect/>
          </a:stretch>
        </p:blipFill>
        <p:spPr>
          <a:xfrm>
            <a:off x="3430303" y="1959967"/>
            <a:ext cx="563648" cy="563662"/>
          </a:xfrm>
          <a:prstGeom prst="rect">
            <a:avLst/>
          </a:prstGeom>
        </p:spPr>
      </p:pic>
      <p:sp>
        <p:nvSpPr>
          <p:cNvPr id="7" name="Text 3"/>
          <p:cNvSpPr/>
          <p:nvPr/>
        </p:nvSpPr>
        <p:spPr>
          <a:xfrm>
            <a:off x="4200618" y="1959967"/>
            <a:ext cx="1791846" cy="775395"/>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Delegierte Verordnung (EU) Nr. 2016/128 zu FSMP</a:t>
            </a:r>
            <a:endParaRPr lang="en-US" sz="1600" dirty="0"/>
          </a:p>
        </p:txBody>
      </p:sp>
      <p:sp>
        <p:nvSpPr>
          <p:cNvPr id="8" name="Text 4"/>
          <p:cNvSpPr/>
          <p:nvPr/>
        </p:nvSpPr>
        <p:spPr>
          <a:xfrm>
            <a:off x="4200618" y="2834580"/>
            <a:ext cx="1791846" cy="2381548"/>
          </a:xfrm>
          <a:prstGeom prst="rect">
            <a:avLst/>
          </a:prstGeom>
          <a:noFill/>
          <a:ln/>
        </p:spPr>
        <p:txBody>
          <a:bodyPr wrap="square" lIns="0" tIns="0" rIns="0" bIns="0" rtlCol="0" anchor="t">
            <a:normAutofit/>
          </a:bodyPr>
          <a:lstStyle/>
          <a:p>
            <a:pPr marL="0" indent="0">
              <a:lnSpc>
                <a:spcPct val="133000"/>
              </a:lnSpc>
              <a:buNone/>
            </a:pPr>
            <a:r>
              <a:rPr lang="en-US" sz="1300" dirty="0">
                <a:solidFill>
                  <a:srgbClr val="006482"/>
                </a:solidFill>
                <a:latin typeface="Barlow" pitchFamily="34" charset="0"/>
                <a:ea typeface="Barlow" pitchFamily="34" charset="-122"/>
                <a:cs typeface="Barlow" pitchFamily="34" charset="-120"/>
              </a:rPr>
              <a:t>Legt Zusammensetzungs-, Kennzeichnungs- und Notifizierungsanforderungen fest und konkretisiert die spezifischen Verpflichtungen für FSMP-Hersteller.</a:t>
            </a:r>
            <a:endParaRPr lang="en-US" sz="1300" dirty="0"/>
          </a:p>
        </p:txBody>
      </p:sp>
      <p:pic>
        <p:nvPicPr>
          <p:cNvPr id="9" name="Image 2" descr="preencoded.png"/>
          <p:cNvPicPr>
            <a:picLocks noChangeAspect="1"/>
          </p:cNvPicPr>
          <p:nvPr/>
        </p:nvPicPr>
        <p:blipFill>
          <a:blip r:embed="rId5"/>
          <a:stretch>
            <a:fillRect/>
          </a:stretch>
        </p:blipFill>
        <p:spPr>
          <a:xfrm>
            <a:off x="6199132" y="1959967"/>
            <a:ext cx="563648" cy="563662"/>
          </a:xfrm>
          <a:prstGeom prst="rect">
            <a:avLst/>
          </a:prstGeom>
        </p:spPr>
      </p:pic>
      <p:sp>
        <p:nvSpPr>
          <p:cNvPr id="10" name="Text 5"/>
          <p:cNvSpPr/>
          <p:nvPr/>
        </p:nvSpPr>
        <p:spPr>
          <a:xfrm>
            <a:off x="6969447" y="1959967"/>
            <a:ext cx="1791846" cy="775395"/>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EU-Kommissionsleitfaden zu FSMP</a:t>
            </a:r>
            <a:endParaRPr lang="en-US" sz="1600" dirty="0"/>
          </a:p>
        </p:txBody>
      </p:sp>
      <p:sp>
        <p:nvSpPr>
          <p:cNvPr id="11" name="Text 6"/>
          <p:cNvSpPr/>
          <p:nvPr/>
        </p:nvSpPr>
        <p:spPr>
          <a:xfrm>
            <a:off x="6969447" y="2834580"/>
            <a:ext cx="1791846" cy="2116931"/>
          </a:xfrm>
          <a:prstGeom prst="rect">
            <a:avLst/>
          </a:prstGeom>
          <a:noFill/>
          <a:ln/>
        </p:spPr>
        <p:txBody>
          <a:bodyPr wrap="square" lIns="0" tIns="0" rIns="0" bIns="0" rtlCol="0" anchor="t">
            <a:normAutofit/>
          </a:bodyPr>
          <a:lstStyle/>
          <a:p>
            <a:pPr marL="0" indent="0">
              <a:lnSpc>
                <a:spcPct val="133000"/>
              </a:lnSpc>
              <a:buNone/>
            </a:pPr>
            <a:r>
              <a:rPr lang="en-US" sz="1300" dirty="0">
                <a:solidFill>
                  <a:srgbClr val="006482"/>
                </a:solidFill>
                <a:latin typeface="Barlow" pitchFamily="34" charset="0"/>
                <a:ea typeface="Barlow" pitchFamily="34" charset="-122"/>
                <a:cs typeface="Barlow" pitchFamily="34" charset="-120"/>
              </a:rPr>
              <a:t>Erläutert die FSMP-Definition und -Klassifizierung, veröffentlicht als „Commission Notice" im November 2017 – primär für Behörden und Hersteller konzipiert.</a:t>
            </a:r>
            <a:endParaRPr lang="en-US" sz="1300" dirty="0"/>
          </a:p>
        </p:txBody>
      </p:sp>
      <p:pic>
        <p:nvPicPr>
          <p:cNvPr id="12" name="Image 3" descr="preencoded.png"/>
          <p:cNvPicPr>
            <a:picLocks noChangeAspect="1"/>
          </p:cNvPicPr>
          <p:nvPr/>
        </p:nvPicPr>
        <p:blipFill>
          <a:blip r:embed="rId6"/>
          <a:stretch>
            <a:fillRect/>
          </a:stretch>
        </p:blipFill>
        <p:spPr>
          <a:xfrm>
            <a:off x="8967960" y="1959967"/>
            <a:ext cx="563648" cy="563662"/>
          </a:xfrm>
          <a:prstGeom prst="rect">
            <a:avLst/>
          </a:prstGeom>
        </p:spPr>
      </p:pic>
      <p:sp>
        <p:nvSpPr>
          <p:cNvPr id="13" name="Text 7"/>
          <p:cNvSpPr/>
          <p:nvPr/>
        </p:nvSpPr>
        <p:spPr>
          <a:xfrm>
            <a:off x="9738275" y="1959967"/>
            <a:ext cx="1791945" cy="775395"/>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Wissenschaftliche und technische Leitlinien der EFSA</a:t>
            </a:r>
            <a:endParaRPr lang="en-US" sz="1600" dirty="0"/>
          </a:p>
        </p:txBody>
      </p:sp>
      <p:sp>
        <p:nvSpPr>
          <p:cNvPr id="14" name="Text 8"/>
          <p:cNvSpPr/>
          <p:nvPr/>
        </p:nvSpPr>
        <p:spPr>
          <a:xfrm>
            <a:off x="9738275" y="2834580"/>
            <a:ext cx="1791945" cy="2910780"/>
          </a:xfrm>
          <a:prstGeom prst="rect">
            <a:avLst/>
          </a:prstGeom>
          <a:noFill/>
          <a:ln/>
        </p:spPr>
        <p:txBody>
          <a:bodyPr wrap="square" lIns="0" tIns="0" rIns="0" bIns="0" rtlCol="0" anchor="t">
            <a:normAutofit/>
          </a:bodyPr>
          <a:lstStyle/>
          <a:p>
            <a:pPr marL="0" indent="0">
              <a:lnSpc>
                <a:spcPct val="133000"/>
              </a:lnSpc>
              <a:buNone/>
            </a:pPr>
            <a:r>
              <a:rPr lang="en-US" sz="1300" dirty="0">
                <a:solidFill>
                  <a:srgbClr val="006482"/>
                </a:solidFill>
                <a:latin typeface="Barlow" pitchFamily="34" charset="0"/>
                <a:ea typeface="Barlow" pitchFamily="34" charset="-122"/>
                <a:cs typeface="Barlow" pitchFamily="34" charset="-120"/>
              </a:rPr>
              <a:t>Die Europäische Behörde für Lebensmittelsicherheit (EFSA) beschreibt die Elemente, die bei der Bestimmung der angemessenen Positionierung von Produkten als FSMP berücksichtigt werden müssen.</a:t>
            </a:r>
            <a:endParaRPr lang="en-US" sz="13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82647" y="491232"/>
            <a:ext cx="4406492" cy="5875536"/>
          </a:xfrm>
          <a:prstGeom prst="rect">
            <a:avLst/>
          </a:prstGeom>
        </p:spPr>
      </p:pic>
      <p:sp>
        <p:nvSpPr>
          <p:cNvPr id="4" name="Text 1"/>
          <p:cNvSpPr/>
          <p:nvPr/>
        </p:nvSpPr>
        <p:spPr>
          <a:xfrm>
            <a:off x="5233360" y="2727821"/>
            <a:ext cx="6296860" cy="1033463"/>
          </a:xfrm>
          <a:prstGeom prst="rect">
            <a:avLst/>
          </a:prstGeom>
          <a:noFill/>
          <a:ln/>
        </p:spPr>
        <p:txBody>
          <a:bodyPr wrap="square" lIns="0" tIns="0" rIns="0" bIns="0" rtlCol="0" anchor="t">
            <a:normAutofit/>
          </a:bodyPr>
          <a:lstStyle/>
          <a:p>
            <a:pPr>
              <a:lnSpc>
                <a:spcPct val="104000"/>
              </a:lnSpc>
            </a:pPr>
            <a:r>
              <a:rPr lang="de-DE" sz="3250" dirty="0">
                <a:solidFill>
                  <a:srgbClr val="006482"/>
                </a:solidFill>
                <a:latin typeface="Barlow Light" pitchFamily="34" charset="0"/>
                <a:ea typeface="Barlow Light" pitchFamily="34" charset="-122"/>
                <a:cs typeface="Barlow Light" pitchFamily="34" charset="-120"/>
              </a:rPr>
              <a:t>Regelungsbereiche der Verordnung (EU) Nr. 609/2013 und </a:t>
            </a:r>
            <a:r>
              <a:rPr lang="en-US" sz="3250" dirty="0">
                <a:solidFill>
                  <a:srgbClr val="006482"/>
                </a:solidFill>
                <a:latin typeface="Barlow Light" pitchFamily="34" charset="0"/>
                <a:ea typeface="Barlow Light" pitchFamily="34" charset="-122"/>
                <a:cs typeface="Barlow Light" pitchFamily="34" charset="-120"/>
              </a:rPr>
              <a:t>2016/128</a:t>
            </a:r>
            <a:endParaRPr lang="en-US" sz="32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578827" y="581391"/>
            <a:ext cx="10868745" cy="516731"/>
          </a:xfrm>
          <a:prstGeom prst="rect">
            <a:avLst/>
          </a:prstGeom>
          <a:noFill/>
          <a:ln/>
        </p:spPr>
        <p:txBody>
          <a:bodyPr wrap="none" lIns="0" tIns="0" rIns="0" bIns="0" rtlCol="0" anchor="t"/>
          <a:lstStyle/>
          <a:p>
            <a:pPr marL="0" indent="0" algn="l">
              <a:lnSpc>
                <a:spcPct val="104000"/>
              </a:lnSpc>
              <a:buNone/>
            </a:pPr>
            <a:r>
              <a:rPr lang="en-US" sz="2500" dirty="0" err="1">
                <a:solidFill>
                  <a:srgbClr val="006482"/>
                </a:solidFill>
                <a:latin typeface="Barlow Light" pitchFamily="34" charset="0"/>
                <a:ea typeface="Barlow Light" pitchFamily="34" charset="-122"/>
                <a:cs typeface="Barlow Light" pitchFamily="34" charset="-120"/>
              </a:rPr>
              <a:t>Verordnung</a:t>
            </a:r>
            <a:r>
              <a:rPr lang="en-US" sz="2500" dirty="0">
                <a:solidFill>
                  <a:srgbClr val="006482"/>
                </a:solidFill>
                <a:latin typeface="Barlow Light" pitchFamily="34" charset="0"/>
                <a:ea typeface="Barlow Light" pitchFamily="34" charset="-122"/>
                <a:cs typeface="Barlow Light" pitchFamily="34" charset="-120"/>
              </a:rPr>
              <a:t> (EU) Nr. 609/2013</a:t>
            </a:r>
            <a:endParaRPr lang="en-US" sz="2500" dirty="0"/>
          </a:p>
        </p:txBody>
      </p:sp>
      <p:sp>
        <p:nvSpPr>
          <p:cNvPr id="3" name="Shape 1"/>
          <p:cNvSpPr/>
          <p:nvPr/>
        </p:nvSpPr>
        <p:spPr>
          <a:xfrm>
            <a:off x="578827" y="1811253"/>
            <a:ext cx="5470785" cy="2739033"/>
          </a:xfrm>
          <a:prstGeom prst="roundRect">
            <a:avLst>
              <a:gd name="adj" fmla="val 4348"/>
            </a:avLst>
          </a:prstGeom>
          <a:solidFill>
            <a:srgbClr val="00437A"/>
          </a:solidFill>
          <a:ln/>
        </p:spPr>
        <p:txBody>
          <a:bodyPr/>
          <a:lstStyle/>
          <a:p>
            <a:endParaRPr lang="de-DE"/>
          </a:p>
        </p:txBody>
      </p:sp>
      <p:sp>
        <p:nvSpPr>
          <p:cNvPr id="4" name="Text 2"/>
          <p:cNvSpPr/>
          <p:nvPr/>
        </p:nvSpPr>
        <p:spPr>
          <a:xfrm>
            <a:off x="744122" y="1976551"/>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Definition von LBMZ</a:t>
            </a:r>
            <a:endParaRPr lang="en-US" sz="1600" dirty="0"/>
          </a:p>
        </p:txBody>
      </p:sp>
      <p:sp>
        <p:nvSpPr>
          <p:cNvPr id="5" name="Text 3"/>
          <p:cNvSpPr/>
          <p:nvPr/>
        </p:nvSpPr>
        <p:spPr>
          <a:xfrm>
            <a:off x="744122" y="2400314"/>
            <a:ext cx="5140196" cy="1736527"/>
          </a:xfrm>
          <a:prstGeom prst="rect">
            <a:avLst/>
          </a:prstGeom>
          <a:noFill/>
          <a:ln/>
        </p:spPr>
        <p:txBody>
          <a:bodyPr wrap="square" lIns="0" tIns="0" rIns="0" bIns="0" rtlCol="0" anchor="t">
            <a:normAutofit/>
          </a:bodyPr>
          <a:lstStyle/>
          <a:p>
            <a:pPr marL="0" indent="0" algn="l">
              <a:lnSpc>
                <a:spcPct val="133000"/>
              </a:lnSpc>
              <a:spcAft>
                <a:spcPts val="1150"/>
              </a:spcAft>
              <a:buNone/>
            </a:pPr>
            <a:r>
              <a:rPr lang="en-US" sz="1300" dirty="0">
                <a:solidFill>
                  <a:srgbClr val="FFFFFF"/>
                </a:solidFill>
                <a:latin typeface="Barlow" pitchFamily="34" charset="0"/>
                <a:ea typeface="Barlow" pitchFamily="34" charset="-122"/>
                <a:cs typeface="Barlow" pitchFamily="34" charset="-120"/>
              </a:rPr>
              <a:t>Patienten stehen im Mittelpunkt der LBMZ-</a:t>
            </a:r>
            <a:r>
              <a:rPr lang="en-US" sz="1300" dirty="0" err="1">
                <a:solidFill>
                  <a:srgbClr val="FFFFFF"/>
                </a:solidFill>
                <a:latin typeface="Barlow" pitchFamily="34" charset="0"/>
                <a:ea typeface="Barlow" pitchFamily="34" charset="-122"/>
                <a:cs typeface="Barlow" pitchFamily="34" charset="-120"/>
              </a:rPr>
              <a:t>Kategorie</a:t>
            </a:r>
            <a:r>
              <a:rPr lang="en-US" sz="1300" dirty="0">
                <a:solidFill>
                  <a:srgbClr val="FFFFFF"/>
                </a:solidFill>
                <a:latin typeface="Barlow" pitchFamily="34" charset="0"/>
                <a:ea typeface="Barlow" pitchFamily="34" charset="-122"/>
                <a:cs typeface="Barlow" pitchFamily="34" charset="-120"/>
              </a:rPr>
              <a:t>. LBMZ </a:t>
            </a:r>
            <a:r>
              <a:rPr lang="en-US" sz="1300" dirty="0" err="1">
                <a:solidFill>
                  <a:srgbClr val="FFFFFF"/>
                </a:solidFill>
                <a:latin typeface="Barlow" pitchFamily="34" charset="0"/>
                <a:ea typeface="Barlow" pitchFamily="34" charset="-122"/>
                <a:cs typeface="Barlow" pitchFamily="34" charset="-120"/>
              </a:rPr>
              <a:t>werden</a:t>
            </a:r>
            <a:r>
              <a:rPr lang="en-US" sz="1300" dirty="0">
                <a:solidFill>
                  <a:srgbClr val="FFFFFF"/>
                </a:solidFill>
                <a:latin typeface="Barlow" pitchFamily="34" charset="0"/>
                <a:ea typeface="Barlow" pitchFamily="34" charset="-122"/>
                <a:cs typeface="Barlow" pitchFamily="34" charset="-120"/>
              </a:rPr>
              <a:t> </a:t>
            </a:r>
            <a:r>
              <a:rPr lang="en-US" sz="1300" dirty="0" err="1">
                <a:solidFill>
                  <a:srgbClr val="FFFFFF"/>
                </a:solidFill>
                <a:latin typeface="Barlow" pitchFamily="34" charset="0"/>
                <a:ea typeface="Barlow" pitchFamily="34" charset="-122"/>
                <a:cs typeface="Barlow" pitchFamily="34" charset="-120"/>
              </a:rPr>
              <a:t>häufig</a:t>
            </a:r>
            <a:r>
              <a:rPr lang="en-US" sz="1300" dirty="0">
                <a:solidFill>
                  <a:srgbClr val="FFFFFF"/>
                </a:solidFill>
                <a:latin typeface="Barlow" pitchFamily="34" charset="0"/>
                <a:ea typeface="Barlow" pitchFamily="34" charset="-122"/>
                <a:cs typeface="Barlow" pitchFamily="34" charset="-120"/>
              </a:rPr>
              <a:t> </a:t>
            </a:r>
            <a:r>
              <a:rPr lang="en-US" sz="1300" dirty="0" err="1">
                <a:solidFill>
                  <a:srgbClr val="FFFFFF"/>
                </a:solidFill>
                <a:latin typeface="Barlow" pitchFamily="34" charset="0"/>
                <a:ea typeface="Barlow" pitchFamily="34" charset="-122"/>
                <a:cs typeface="Barlow" pitchFamily="34" charset="-120"/>
              </a:rPr>
              <a:t>unter</a:t>
            </a:r>
            <a:r>
              <a:rPr lang="en-US" sz="1300" dirty="0">
                <a:solidFill>
                  <a:srgbClr val="FFFFFF"/>
                </a:solidFill>
                <a:latin typeface="Barlow" pitchFamily="34" charset="0"/>
                <a:ea typeface="Barlow" pitchFamily="34" charset="-122"/>
                <a:cs typeface="Barlow" pitchFamily="34" charset="-120"/>
              </a:rPr>
              <a:t> HCP-Aufsicht eingesetzt, um spezifische Ernährungsbedürfnisse zu decken, die durch eine Krankheit, ein Störungsbild oder einen medizinischen Zustand verursacht </a:t>
            </a:r>
            <a:r>
              <a:rPr lang="en-US" sz="1300" dirty="0" err="1">
                <a:solidFill>
                  <a:srgbClr val="FFFFFF"/>
                </a:solidFill>
                <a:latin typeface="Barlow" pitchFamily="34" charset="0"/>
                <a:ea typeface="Barlow" pitchFamily="34" charset="-122"/>
                <a:cs typeface="Barlow" pitchFamily="34" charset="-120"/>
              </a:rPr>
              <a:t>werden</a:t>
            </a:r>
            <a:r>
              <a:rPr lang="en-US" sz="1300" dirty="0">
                <a:solidFill>
                  <a:srgbClr val="FFFFFF"/>
                </a:solidFill>
                <a:latin typeface="Barlow" pitchFamily="34" charset="0"/>
                <a:ea typeface="Barlow" pitchFamily="34" charset="-122"/>
                <a:cs typeface="Barlow" pitchFamily="34" charset="-120"/>
              </a:rPr>
              <a:t>.</a:t>
            </a:r>
            <a:endParaRPr lang="en-US" sz="1300" dirty="0"/>
          </a:p>
        </p:txBody>
      </p:sp>
      <p:sp>
        <p:nvSpPr>
          <p:cNvPr id="6" name="Text 4"/>
          <p:cNvSpPr/>
          <p:nvPr/>
        </p:nvSpPr>
        <p:spPr>
          <a:xfrm>
            <a:off x="6340316" y="1976551"/>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Innovation</a:t>
            </a:r>
            <a:endParaRPr lang="en-US" sz="1600" dirty="0"/>
          </a:p>
        </p:txBody>
      </p:sp>
      <p:sp>
        <p:nvSpPr>
          <p:cNvPr id="7" name="Text 5"/>
          <p:cNvSpPr/>
          <p:nvPr/>
        </p:nvSpPr>
        <p:spPr>
          <a:xfrm>
            <a:off x="6340316" y="2400314"/>
            <a:ext cx="5232666" cy="2001143"/>
          </a:xfrm>
          <a:prstGeom prst="rect">
            <a:avLst/>
          </a:prstGeom>
          <a:noFill/>
          <a:ln/>
        </p:spPr>
        <p:txBody>
          <a:bodyPr wrap="square" lIns="0" tIns="0" rIns="0" bIns="0" rtlCol="0" anchor="t">
            <a:normAutofit/>
          </a:bodyPr>
          <a:lstStyle/>
          <a:p>
            <a:pPr marL="0" indent="0" algn="just">
              <a:lnSpc>
                <a:spcPct val="133000"/>
              </a:lnSpc>
              <a:spcAft>
                <a:spcPts val="1150"/>
              </a:spcAft>
              <a:buNone/>
            </a:pPr>
            <a:r>
              <a:rPr lang="de-DE" sz="1300" dirty="0">
                <a:solidFill>
                  <a:srgbClr val="006482"/>
                </a:solidFill>
                <a:latin typeface="Barlow" pitchFamily="34" charset="0"/>
                <a:ea typeface="Barlow" pitchFamily="34" charset="-122"/>
                <a:cs typeface="Barlow" pitchFamily="34" charset="-120"/>
              </a:rPr>
              <a:t>Innovation ist ein wichtiger Treiber für die Weiterentwicklung von FSMP. Neue Ernährungsstoffe und innovative Zutaten können eingesetzt werden, sofern ihre Sicherheit, Eignung und Wirksamkeit wissenschaftlich belegt sind. Dadurch werden hohe Anforderungen an den Patientenschutz mit der Förderung von Innovationen in Einklang gebracht.</a:t>
            </a:r>
            <a:endParaRPr lang="en-US" sz="13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621590" y="769639"/>
            <a:ext cx="10868745" cy="1033463"/>
          </a:xfrm>
          <a:prstGeom prst="rect">
            <a:avLst/>
          </a:prstGeom>
          <a:noFill/>
          <a:ln/>
        </p:spPr>
        <p:txBody>
          <a:bodyPr wrap="square" lIns="0" tIns="0" rIns="0" bIns="0" rtlCol="0" anchor="t">
            <a:normAutofit/>
          </a:bodyPr>
          <a:lstStyle/>
          <a:p>
            <a:pPr marL="0" indent="0" algn="l">
              <a:lnSpc>
                <a:spcPct val="104000"/>
              </a:lnSpc>
              <a:buNone/>
            </a:pPr>
            <a:r>
              <a:rPr lang="en-US" sz="2500" dirty="0" err="1">
                <a:solidFill>
                  <a:srgbClr val="006482"/>
                </a:solidFill>
                <a:latin typeface="Barlow Light" pitchFamily="34" charset="0"/>
                <a:ea typeface="Barlow Light" pitchFamily="34" charset="-122"/>
                <a:cs typeface="Barlow Light" pitchFamily="34" charset="-120"/>
              </a:rPr>
              <a:t>Verordnung</a:t>
            </a:r>
            <a:r>
              <a:rPr lang="en-US" sz="2500" dirty="0">
                <a:solidFill>
                  <a:srgbClr val="006482"/>
                </a:solidFill>
                <a:latin typeface="Barlow Light" pitchFamily="34" charset="0"/>
                <a:ea typeface="Barlow Light" pitchFamily="34" charset="-122"/>
                <a:cs typeface="Barlow Light" pitchFamily="34" charset="-120"/>
              </a:rPr>
              <a:t> (EU) Nr. 609/2013: HCP-Kommunikation und Notifizierung</a:t>
            </a:r>
            <a:endParaRPr lang="en-US" sz="2500" dirty="0"/>
          </a:p>
        </p:txBody>
      </p:sp>
      <p:sp>
        <p:nvSpPr>
          <p:cNvPr id="3" name="Text 1"/>
          <p:cNvSpPr/>
          <p:nvPr/>
        </p:nvSpPr>
        <p:spPr>
          <a:xfrm>
            <a:off x="661475" y="1958619"/>
            <a:ext cx="5232666" cy="258465"/>
          </a:xfrm>
          <a:prstGeom prst="rect">
            <a:avLst/>
          </a:prstGeom>
          <a:noFill/>
          <a:ln/>
        </p:spPr>
        <p:txBody>
          <a:bodyPr wrap="none" lIns="0" tIns="0" rIns="0" bIns="0" rtlCol="0" anchor="t"/>
          <a:lstStyle/>
          <a:p>
            <a:pPr marL="0" indent="0" algn="l">
              <a:lnSpc>
                <a:spcPct val="104000"/>
              </a:lnSpc>
              <a:buNone/>
            </a:pPr>
            <a:r>
              <a:rPr lang="en-US" sz="1600" dirty="0" err="1">
                <a:solidFill>
                  <a:srgbClr val="006482"/>
                </a:solidFill>
                <a:latin typeface="Barlow Light" pitchFamily="34" charset="0"/>
                <a:ea typeface="Barlow Light" pitchFamily="34" charset="-122"/>
                <a:cs typeface="Barlow Light" pitchFamily="34" charset="-120"/>
              </a:rPr>
              <a:t>Besondere</a:t>
            </a:r>
            <a:r>
              <a:rPr lang="en-US" sz="1600" dirty="0">
                <a:solidFill>
                  <a:srgbClr val="006482"/>
                </a:solidFill>
                <a:latin typeface="Barlow Light" pitchFamily="34" charset="0"/>
                <a:ea typeface="Barlow Light" pitchFamily="34" charset="-122"/>
                <a:cs typeface="Barlow Light" pitchFamily="34" charset="-120"/>
              </a:rPr>
              <a:t> </a:t>
            </a:r>
            <a:r>
              <a:rPr lang="en-US" sz="1600" dirty="0" err="1">
                <a:solidFill>
                  <a:srgbClr val="006482"/>
                </a:solidFill>
                <a:latin typeface="Barlow Light" pitchFamily="34" charset="0"/>
                <a:ea typeface="Barlow Light" pitchFamily="34" charset="-122"/>
                <a:cs typeface="Barlow Light" pitchFamily="34" charset="-120"/>
              </a:rPr>
              <a:t>Informationspflichten</a:t>
            </a:r>
            <a:r>
              <a:rPr lang="en-US" sz="1600" dirty="0">
                <a:solidFill>
                  <a:srgbClr val="006482"/>
                </a:solidFill>
                <a:latin typeface="Barlow Light" pitchFamily="34" charset="0"/>
                <a:ea typeface="Barlow Light" pitchFamily="34" charset="-122"/>
                <a:cs typeface="Barlow Light" pitchFamily="34" charset="-120"/>
              </a:rPr>
              <a:t> </a:t>
            </a:r>
            <a:endParaRPr lang="en-US" sz="1600" dirty="0"/>
          </a:p>
        </p:txBody>
      </p:sp>
      <p:sp>
        <p:nvSpPr>
          <p:cNvPr id="4" name="Text 2"/>
          <p:cNvSpPr/>
          <p:nvPr/>
        </p:nvSpPr>
        <p:spPr>
          <a:xfrm>
            <a:off x="661475" y="2382382"/>
            <a:ext cx="5161772" cy="2265759"/>
          </a:xfrm>
          <a:prstGeom prst="rect">
            <a:avLst/>
          </a:prstGeom>
          <a:noFill/>
          <a:ln/>
        </p:spPr>
        <p:txBody>
          <a:bodyPr wrap="square" lIns="0" tIns="0" rIns="0" bIns="0" rtlCol="0" anchor="t">
            <a:normAutofit/>
          </a:bodyPr>
          <a:lstStyle/>
          <a:p>
            <a:pPr marL="0" indent="0" algn="just">
              <a:lnSpc>
                <a:spcPct val="133000"/>
              </a:lnSpc>
              <a:spcAft>
                <a:spcPts val="1150"/>
              </a:spcAft>
              <a:buNone/>
            </a:pPr>
            <a:r>
              <a:rPr lang="de-DE" sz="1300" dirty="0">
                <a:solidFill>
                  <a:srgbClr val="006482"/>
                </a:solidFill>
                <a:latin typeface="Barlow" pitchFamily="34" charset="0"/>
                <a:ea typeface="Barlow" pitchFamily="34" charset="-122"/>
                <a:cs typeface="Barlow" pitchFamily="34" charset="-120"/>
              </a:rPr>
              <a:t>LBMZ sind für Patienten mit speziellen Ernährungsbedürfnissen bestimmt und werden  auf Empfehlung und unter Aufsicht einer Fachkraft im Gesundheitswesen verwendet. Daher spielen produktbezogene Informationen für medizinische Fachkräfte eine wichtige Rolle bei der Beurteilung ihrer Eignung.</a:t>
            </a:r>
            <a:endParaRPr lang="en-US" sz="1300" dirty="0"/>
          </a:p>
        </p:txBody>
      </p:sp>
      <p:sp>
        <p:nvSpPr>
          <p:cNvPr id="5" name="Shape 3"/>
          <p:cNvSpPr/>
          <p:nvPr/>
        </p:nvSpPr>
        <p:spPr>
          <a:xfrm>
            <a:off x="6297861" y="1793321"/>
            <a:ext cx="5161772" cy="2423080"/>
          </a:xfrm>
          <a:prstGeom prst="roundRect">
            <a:avLst>
              <a:gd name="adj" fmla="val 3965"/>
            </a:avLst>
          </a:prstGeom>
          <a:solidFill>
            <a:schemeClr val="bg2">
              <a:lumMod val="90000"/>
            </a:schemeClr>
          </a:solidFill>
          <a:ln/>
        </p:spPr>
        <p:txBody>
          <a:bodyPr/>
          <a:lstStyle/>
          <a:p>
            <a:endParaRPr lang="de-DE"/>
          </a:p>
        </p:txBody>
      </p:sp>
      <p:sp>
        <p:nvSpPr>
          <p:cNvPr id="6" name="Text 4"/>
          <p:cNvSpPr/>
          <p:nvPr/>
        </p:nvSpPr>
        <p:spPr>
          <a:xfrm>
            <a:off x="6350139" y="1958619"/>
            <a:ext cx="5140196" cy="258465"/>
          </a:xfrm>
          <a:prstGeom prst="rect">
            <a:avLst/>
          </a:prstGeom>
          <a:noFill/>
          <a:ln/>
        </p:spPr>
        <p:txBody>
          <a:bodyPr wrap="none" lIns="0" tIns="0" rIns="0" bIns="0" rtlCol="0" anchor="t"/>
          <a:lstStyle/>
          <a:p>
            <a:pPr marL="0" indent="0" algn="l">
              <a:lnSpc>
                <a:spcPct val="104000"/>
              </a:lnSpc>
              <a:buNone/>
            </a:pPr>
            <a:r>
              <a:rPr lang="en-US" sz="1600" dirty="0">
                <a:solidFill>
                  <a:schemeClr val="tx1">
                    <a:lumMod val="85000"/>
                    <a:lumOff val="15000"/>
                  </a:schemeClr>
                </a:solidFill>
                <a:latin typeface="Barlow Light" pitchFamily="34" charset="0"/>
                <a:ea typeface="Barlow Light" pitchFamily="34" charset="-122"/>
                <a:cs typeface="Barlow Light" pitchFamily="34" charset="-120"/>
              </a:rPr>
              <a:t>Notifizierung / Artikel 3</a:t>
            </a:r>
            <a:endParaRPr lang="en-US" sz="1600" dirty="0">
              <a:solidFill>
                <a:schemeClr val="tx1">
                  <a:lumMod val="85000"/>
                  <a:lumOff val="15000"/>
                </a:schemeClr>
              </a:solidFill>
            </a:endParaRPr>
          </a:p>
        </p:txBody>
      </p:sp>
      <p:sp>
        <p:nvSpPr>
          <p:cNvPr id="7" name="Text 5"/>
          <p:cNvSpPr/>
          <p:nvPr/>
        </p:nvSpPr>
        <p:spPr>
          <a:xfrm>
            <a:off x="6324000" y="2299733"/>
            <a:ext cx="5109494" cy="1834019"/>
          </a:xfrm>
          <a:prstGeom prst="rect">
            <a:avLst/>
          </a:prstGeom>
          <a:noFill/>
          <a:ln/>
        </p:spPr>
        <p:txBody>
          <a:bodyPr wrap="square" lIns="0" tIns="0" rIns="0" bIns="0" rtlCol="0" anchor="t">
            <a:normAutofit/>
          </a:bodyPr>
          <a:lstStyle/>
          <a:p>
            <a:pPr marL="0" indent="0" algn="l">
              <a:lnSpc>
                <a:spcPct val="133000"/>
              </a:lnSpc>
              <a:spcAft>
                <a:spcPts val="1150"/>
              </a:spcAft>
              <a:buNone/>
            </a:pPr>
            <a:r>
              <a:rPr lang="en-US" sz="1300" dirty="0">
                <a:solidFill>
                  <a:schemeClr val="tx1">
                    <a:lumMod val="85000"/>
                    <a:lumOff val="15000"/>
                  </a:schemeClr>
                </a:solidFill>
                <a:latin typeface="Barlow" pitchFamily="34" charset="0"/>
                <a:ea typeface="Barlow" pitchFamily="34" charset="-122"/>
                <a:cs typeface="Barlow" pitchFamily="34" charset="-120"/>
              </a:rPr>
              <a:t>Die Verordnung verlangt eine Notifizierung bei der zuständigen Behörde des Mitgliedstaats, bevor ein Produkt als FSMP auf den Markt gebracht wird.</a:t>
            </a:r>
            <a:endParaRPr lang="en-US" sz="1300" dirty="0">
              <a:solidFill>
                <a:schemeClr val="tx1">
                  <a:lumMod val="85000"/>
                  <a:lumOff val="15000"/>
                </a:schemeClr>
              </a:solidFill>
            </a:endParaRPr>
          </a:p>
          <a:p>
            <a:pPr marL="0" indent="0" algn="l">
              <a:lnSpc>
                <a:spcPct val="133000"/>
              </a:lnSpc>
              <a:buNone/>
            </a:pPr>
            <a:r>
              <a:rPr lang="en-US" sz="1300" dirty="0">
                <a:solidFill>
                  <a:schemeClr val="tx1">
                    <a:lumMod val="85000"/>
                    <a:lumOff val="15000"/>
                  </a:schemeClr>
                </a:solidFill>
                <a:latin typeface="Barlow" pitchFamily="34" charset="0"/>
                <a:ea typeface="Barlow" pitchFamily="34" charset="-122"/>
                <a:cs typeface="Barlow" pitchFamily="34" charset="-120"/>
              </a:rPr>
              <a:t>Dies </a:t>
            </a:r>
            <a:r>
              <a:rPr lang="en-US" sz="1300" dirty="0" err="1">
                <a:solidFill>
                  <a:schemeClr val="tx1">
                    <a:lumMod val="85000"/>
                    <a:lumOff val="15000"/>
                  </a:schemeClr>
                </a:solidFill>
                <a:latin typeface="Barlow" pitchFamily="34" charset="0"/>
                <a:ea typeface="Barlow" pitchFamily="34" charset="-122"/>
                <a:cs typeface="Barlow" pitchFamily="34" charset="-120"/>
              </a:rPr>
              <a:t>ermöglicht</a:t>
            </a:r>
            <a:r>
              <a:rPr lang="en-US" sz="1300" dirty="0">
                <a:solidFill>
                  <a:schemeClr val="tx1">
                    <a:lumMod val="85000"/>
                    <a:lumOff val="15000"/>
                  </a:schemeClr>
                </a:solidFill>
                <a:latin typeface="Barlow" pitchFamily="34" charset="0"/>
                <a:ea typeface="Barlow" pitchFamily="34" charset="-122"/>
                <a:cs typeface="Barlow" pitchFamily="34" charset="-120"/>
              </a:rPr>
              <a:t> es den </a:t>
            </a:r>
            <a:r>
              <a:rPr lang="en-US" sz="1300" dirty="0" err="1">
                <a:solidFill>
                  <a:schemeClr val="tx1">
                    <a:lumMod val="85000"/>
                    <a:lumOff val="15000"/>
                  </a:schemeClr>
                </a:solidFill>
                <a:latin typeface="Barlow" pitchFamily="34" charset="0"/>
                <a:ea typeface="Barlow" pitchFamily="34" charset="-122"/>
                <a:cs typeface="Barlow" pitchFamily="34" charset="-120"/>
              </a:rPr>
              <a:t>Mitgliedstaaten</a:t>
            </a:r>
            <a:r>
              <a:rPr lang="en-US" sz="1300" dirty="0">
                <a:solidFill>
                  <a:schemeClr val="tx1">
                    <a:lumMod val="85000"/>
                    <a:lumOff val="15000"/>
                  </a:schemeClr>
                </a:solidFill>
                <a:latin typeface="Barlow" pitchFamily="34" charset="0"/>
                <a:ea typeface="Barlow" pitchFamily="34" charset="-122"/>
                <a:cs typeface="Barlow" pitchFamily="34" charset="-120"/>
              </a:rPr>
              <a:t>, </a:t>
            </a:r>
            <a:r>
              <a:rPr lang="en-US" sz="1300" dirty="0" err="1">
                <a:solidFill>
                  <a:schemeClr val="tx1">
                    <a:lumMod val="85000"/>
                    <a:lumOff val="15000"/>
                  </a:schemeClr>
                </a:solidFill>
                <a:latin typeface="Barlow" pitchFamily="34" charset="0"/>
                <a:ea typeface="Barlow" pitchFamily="34" charset="-122"/>
                <a:cs typeface="Barlow" pitchFamily="34" charset="-120"/>
              </a:rPr>
              <a:t>zu</a:t>
            </a:r>
            <a:r>
              <a:rPr lang="en-US" sz="1300" dirty="0">
                <a:solidFill>
                  <a:schemeClr val="tx1">
                    <a:lumMod val="85000"/>
                    <a:lumOff val="15000"/>
                  </a:schemeClr>
                </a:solidFill>
                <a:latin typeface="Barlow" pitchFamily="34" charset="0"/>
                <a:ea typeface="Barlow" pitchFamily="34" charset="-122"/>
                <a:cs typeface="Barlow" pitchFamily="34" charset="-120"/>
              </a:rPr>
              <a:t> </a:t>
            </a:r>
            <a:r>
              <a:rPr lang="en-US" sz="1300" dirty="0" err="1">
                <a:solidFill>
                  <a:schemeClr val="tx1">
                    <a:lumMod val="85000"/>
                    <a:lumOff val="15000"/>
                  </a:schemeClr>
                </a:solidFill>
                <a:latin typeface="Barlow" pitchFamily="34" charset="0"/>
                <a:ea typeface="Barlow" pitchFamily="34" charset="-122"/>
                <a:cs typeface="Barlow" pitchFamily="34" charset="-120"/>
              </a:rPr>
              <a:t>beurteilen</a:t>
            </a:r>
            <a:r>
              <a:rPr lang="en-US" sz="1300" dirty="0">
                <a:solidFill>
                  <a:schemeClr val="tx1">
                    <a:lumMod val="85000"/>
                    <a:lumOff val="15000"/>
                  </a:schemeClr>
                </a:solidFill>
                <a:latin typeface="Barlow" pitchFamily="34" charset="0"/>
                <a:ea typeface="Barlow" pitchFamily="34" charset="-122"/>
                <a:cs typeface="Barlow" pitchFamily="34" charset="-120"/>
              </a:rPr>
              <a:t>, </a:t>
            </a:r>
            <a:r>
              <a:rPr lang="en-US" sz="1300" dirty="0" err="1">
                <a:solidFill>
                  <a:schemeClr val="tx1">
                    <a:lumMod val="85000"/>
                    <a:lumOff val="15000"/>
                  </a:schemeClr>
                </a:solidFill>
                <a:latin typeface="Barlow" pitchFamily="34" charset="0"/>
                <a:ea typeface="Barlow" pitchFamily="34" charset="-122"/>
                <a:cs typeface="Barlow" pitchFamily="34" charset="-120"/>
              </a:rPr>
              <a:t>inwieweit</a:t>
            </a:r>
            <a:r>
              <a:rPr lang="en-US" sz="1300" dirty="0">
                <a:solidFill>
                  <a:schemeClr val="tx1">
                    <a:lumMod val="85000"/>
                    <a:lumOff val="15000"/>
                  </a:schemeClr>
                </a:solidFill>
                <a:latin typeface="Barlow" pitchFamily="34" charset="0"/>
                <a:ea typeface="Barlow" pitchFamily="34" charset="-122"/>
                <a:cs typeface="Barlow" pitchFamily="34" charset="-120"/>
              </a:rPr>
              <a:t> </a:t>
            </a:r>
            <a:r>
              <a:rPr lang="en-US" sz="1300" dirty="0" err="1">
                <a:solidFill>
                  <a:schemeClr val="tx1">
                    <a:lumMod val="85000"/>
                    <a:lumOff val="15000"/>
                  </a:schemeClr>
                </a:solidFill>
                <a:latin typeface="Barlow" pitchFamily="34" charset="0"/>
                <a:ea typeface="Barlow" pitchFamily="34" charset="-122"/>
                <a:cs typeface="Barlow" pitchFamily="34" charset="-120"/>
              </a:rPr>
              <a:t>ein</a:t>
            </a:r>
            <a:r>
              <a:rPr lang="en-US" sz="1300" dirty="0">
                <a:solidFill>
                  <a:schemeClr val="tx1">
                    <a:lumMod val="85000"/>
                    <a:lumOff val="15000"/>
                  </a:schemeClr>
                </a:solidFill>
                <a:latin typeface="Barlow" pitchFamily="34" charset="0"/>
                <a:ea typeface="Barlow" pitchFamily="34" charset="-122"/>
                <a:cs typeface="Barlow" pitchFamily="34" charset="-120"/>
              </a:rPr>
              <a:t> </a:t>
            </a:r>
            <a:r>
              <a:rPr lang="en-US" sz="1300" dirty="0" err="1">
                <a:solidFill>
                  <a:schemeClr val="tx1">
                    <a:lumMod val="85000"/>
                    <a:lumOff val="15000"/>
                  </a:schemeClr>
                </a:solidFill>
                <a:latin typeface="Barlow" pitchFamily="34" charset="0"/>
                <a:ea typeface="Barlow" pitchFamily="34" charset="-122"/>
                <a:cs typeface="Barlow" pitchFamily="34" charset="-120"/>
              </a:rPr>
              <a:t>als</a:t>
            </a:r>
            <a:r>
              <a:rPr lang="en-US" sz="1300" dirty="0">
                <a:solidFill>
                  <a:schemeClr val="tx1">
                    <a:lumMod val="85000"/>
                    <a:lumOff val="15000"/>
                  </a:schemeClr>
                </a:solidFill>
                <a:latin typeface="Barlow" pitchFamily="34" charset="0"/>
                <a:ea typeface="Barlow" pitchFamily="34" charset="-122"/>
                <a:cs typeface="Barlow" pitchFamily="34" charset="-120"/>
              </a:rPr>
              <a:t> FSMP </a:t>
            </a:r>
            <a:r>
              <a:rPr lang="en-US" sz="1300" dirty="0" err="1">
                <a:solidFill>
                  <a:schemeClr val="tx1">
                    <a:lumMod val="85000"/>
                    <a:lumOff val="15000"/>
                  </a:schemeClr>
                </a:solidFill>
                <a:latin typeface="Barlow" pitchFamily="34" charset="0"/>
                <a:ea typeface="Barlow" pitchFamily="34" charset="-122"/>
                <a:cs typeface="Barlow" pitchFamily="34" charset="-120"/>
              </a:rPr>
              <a:t>notifiziertes</a:t>
            </a:r>
            <a:r>
              <a:rPr lang="en-US" sz="1300" dirty="0">
                <a:solidFill>
                  <a:schemeClr val="tx1">
                    <a:lumMod val="85000"/>
                    <a:lumOff val="15000"/>
                  </a:schemeClr>
                </a:solidFill>
                <a:latin typeface="Barlow" pitchFamily="34" charset="0"/>
                <a:ea typeface="Barlow" pitchFamily="34" charset="-122"/>
                <a:cs typeface="Barlow" pitchFamily="34" charset="-120"/>
              </a:rPr>
              <a:t> </a:t>
            </a:r>
            <a:r>
              <a:rPr lang="en-US" sz="1300" dirty="0" err="1">
                <a:solidFill>
                  <a:schemeClr val="tx1">
                    <a:lumMod val="85000"/>
                    <a:lumOff val="15000"/>
                  </a:schemeClr>
                </a:solidFill>
                <a:latin typeface="Barlow" pitchFamily="34" charset="0"/>
                <a:ea typeface="Barlow" pitchFamily="34" charset="-122"/>
                <a:cs typeface="Barlow" pitchFamily="34" charset="-120"/>
              </a:rPr>
              <a:t>Lebensmittelprodukt</a:t>
            </a:r>
            <a:r>
              <a:rPr lang="en-US" sz="1300" dirty="0">
                <a:solidFill>
                  <a:schemeClr val="tx1">
                    <a:lumMod val="85000"/>
                    <a:lumOff val="15000"/>
                  </a:schemeClr>
                </a:solidFill>
                <a:latin typeface="Barlow" pitchFamily="34" charset="0"/>
                <a:ea typeface="Barlow" pitchFamily="34" charset="-122"/>
                <a:cs typeface="Barlow" pitchFamily="34" charset="-120"/>
              </a:rPr>
              <a:t> in den </a:t>
            </a:r>
            <a:r>
              <a:rPr lang="en-US" sz="1300" dirty="0" err="1">
                <a:solidFill>
                  <a:schemeClr val="tx1">
                    <a:lumMod val="85000"/>
                    <a:lumOff val="15000"/>
                  </a:schemeClr>
                </a:solidFill>
                <a:latin typeface="Barlow" pitchFamily="34" charset="0"/>
                <a:ea typeface="Barlow" pitchFamily="34" charset="-122"/>
                <a:cs typeface="Barlow" pitchFamily="34" charset="-120"/>
              </a:rPr>
              <a:t>Anwendungsbereich</a:t>
            </a:r>
            <a:r>
              <a:rPr lang="en-US" sz="1300" dirty="0">
                <a:solidFill>
                  <a:schemeClr val="tx1">
                    <a:lumMod val="85000"/>
                    <a:lumOff val="15000"/>
                  </a:schemeClr>
                </a:solidFill>
                <a:latin typeface="Barlow" pitchFamily="34" charset="0"/>
                <a:ea typeface="Barlow" pitchFamily="34" charset="-122"/>
                <a:cs typeface="Barlow" pitchFamily="34" charset="-120"/>
              </a:rPr>
              <a:t> der </a:t>
            </a:r>
            <a:r>
              <a:rPr lang="en-US" sz="1300" dirty="0" err="1">
                <a:solidFill>
                  <a:schemeClr val="tx1">
                    <a:lumMod val="85000"/>
                    <a:lumOff val="15000"/>
                  </a:schemeClr>
                </a:solidFill>
                <a:latin typeface="Barlow" pitchFamily="34" charset="0"/>
                <a:ea typeface="Barlow" pitchFamily="34" charset="-122"/>
                <a:cs typeface="Barlow" pitchFamily="34" charset="-120"/>
              </a:rPr>
              <a:t>Verordnung</a:t>
            </a:r>
            <a:r>
              <a:rPr lang="en-US" sz="1300" dirty="0">
                <a:solidFill>
                  <a:schemeClr val="tx1">
                    <a:lumMod val="85000"/>
                    <a:lumOff val="15000"/>
                  </a:schemeClr>
                </a:solidFill>
                <a:latin typeface="Barlow" pitchFamily="34" charset="0"/>
                <a:ea typeface="Barlow" pitchFamily="34" charset="-122"/>
                <a:cs typeface="Barlow" pitchFamily="34" charset="-120"/>
              </a:rPr>
              <a:t> </a:t>
            </a:r>
            <a:r>
              <a:rPr lang="de-DE" sz="1300" dirty="0">
                <a:solidFill>
                  <a:schemeClr val="tx1">
                    <a:lumMod val="85000"/>
                    <a:lumOff val="15000"/>
                  </a:schemeClr>
                </a:solidFill>
                <a:latin typeface="Barlow" pitchFamily="34" charset="0"/>
                <a:ea typeface="Barlow" pitchFamily="34" charset="-122"/>
                <a:cs typeface="Barlow" pitchFamily="34" charset="-120"/>
              </a:rPr>
              <a:t>über Lebensmittel für bestimmte </a:t>
            </a:r>
            <a:r>
              <a:rPr lang="de-DE" sz="1300" dirty="0" err="1">
                <a:solidFill>
                  <a:schemeClr val="tx1">
                    <a:lumMod val="85000"/>
                    <a:lumOff val="15000"/>
                  </a:schemeClr>
                </a:solidFill>
                <a:latin typeface="Barlow" pitchFamily="34" charset="0"/>
                <a:ea typeface="Barlow" pitchFamily="34" charset="-122"/>
                <a:cs typeface="Barlow" pitchFamily="34" charset="-120"/>
              </a:rPr>
              <a:t>Verbauchergruppen</a:t>
            </a:r>
            <a:r>
              <a:rPr lang="de-DE" sz="1300" dirty="0">
                <a:solidFill>
                  <a:schemeClr val="tx1">
                    <a:lumMod val="85000"/>
                    <a:lumOff val="15000"/>
                  </a:schemeClr>
                </a:solidFill>
                <a:latin typeface="Barlow" pitchFamily="34" charset="0"/>
                <a:ea typeface="Barlow" pitchFamily="34" charset="-122"/>
                <a:cs typeface="Barlow" pitchFamily="34" charset="-120"/>
              </a:rPr>
              <a:t> </a:t>
            </a:r>
            <a:r>
              <a:rPr lang="en-US" sz="1300" dirty="0" err="1">
                <a:solidFill>
                  <a:schemeClr val="tx1">
                    <a:lumMod val="85000"/>
                    <a:lumOff val="15000"/>
                  </a:schemeClr>
                </a:solidFill>
                <a:latin typeface="Barlow" pitchFamily="34" charset="0"/>
                <a:ea typeface="Barlow" pitchFamily="34" charset="-122"/>
                <a:cs typeface="Barlow" pitchFamily="34" charset="-120"/>
              </a:rPr>
              <a:t>fällt</a:t>
            </a:r>
            <a:r>
              <a:rPr lang="en-US" sz="1300" dirty="0">
                <a:solidFill>
                  <a:srgbClr val="000000"/>
                </a:solidFill>
                <a:latin typeface="Barlow" pitchFamily="34" charset="0"/>
                <a:ea typeface="Barlow" pitchFamily="34" charset="-122"/>
                <a:cs typeface="Barlow" pitchFamily="34" charset="-120"/>
              </a:rPr>
              <a:t>. </a:t>
            </a:r>
            <a:endParaRPr lang="en-US" sz="13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661376" y="699095"/>
            <a:ext cx="10868745" cy="793849"/>
          </a:xfrm>
          <a:prstGeom prst="rect">
            <a:avLst/>
          </a:prstGeom>
          <a:noFill/>
          <a:ln/>
        </p:spPr>
        <p:txBody>
          <a:bodyPr wrap="square" lIns="0" tIns="0" rIns="0" bIns="0" rtlCol="0" anchor="t">
            <a:normAutofit/>
          </a:bodyPr>
          <a:lstStyle/>
          <a:p>
            <a:pPr marL="0" indent="0" algn="l">
              <a:lnSpc>
                <a:spcPct val="104000"/>
              </a:lnSpc>
              <a:buNone/>
            </a:pPr>
            <a:r>
              <a:rPr lang="en-US" sz="2500" dirty="0" err="1">
                <a:solidFill>
                  <a:srgbClr val="006482"/>
                </a:solidFill>
                <a:latin typeface="Barlow Light" pitchFamily="34" charset="0"/>
                <a:ea typeface="Barlow Light" pitchFamily="34" charset="-122"/>
                <a:cs typeface="Barlow Light" pitchFamily="34" charset="-120"/>
              </a:rPr>
              <a:t>Verordnung</a:t>
            </a:r>
            <a:r>
              <a:rPr lang="en-US" sz="2500" dirty="0">
                <a:solidFill>
                  <a:srgbClr val="006482"/>
                </a:solidFill>
                <a:latin typeface="Barlow Light" pitchFamily="34" charset="0"/>
                <a:ea typeface="Barlow Light" pitchFamily="34" charset="-122"/>
                <a:cs typeface="Barlow Light" pitchFamily="34" charset="-120"/>
              </a:rPr>
              <a:t> (EU) Nr. 2016/128: Zusammensetzungskategorien und Kennzeichnung</a:t>
            </a:r>
            <a:endParaRPr lang="en-US" sz="2500" dirty="0"/>
          </a:p>
        </p:txBody>
      </p:sp>
      <p:sp>
        <p:nvSpPr>
          <p:cNvPr id="3" name="Shape 1"/>
          <p:cNvSpPr/>
          <p:nvPr/>
        </p:nvSpPr>
        <p:spPr>
          <a:xfrm>
            <a:off x="661475" y="2063254"/>
            <a:ext cx="3512653" cy="2547144"/>
          </a:xfrm>
          <a:prstGeom prst="roundRect">
            <a:avLst>
              <a:gd name="adj" fmla="val 2727"/>
            </a:avLst>
          </a:prstGeom>
          <a:solidFill>
            <a:srgbClr val="CCE8FF"/>
          </a:solidFill>
          <a:ln w="6350">
            <a:solidFill>
              <a:srgbClr val="B2CEE5"/>
            </a:solidFill>
            <a:prstDash val="solid"/>
          </a:ln>
        </p:spPr>
        <p:txBody>
          <a:bodyPr/>
          <a:lstStyle/>
          <a:p>
            <a:endParaRPr lang="de-DE"/>
          </a:p>
        </p:txBody>
      </p:sp>
      <p:sp>
        <p:nvSpPr>
          <p:cNvPr id="4" name="Text 2"/>
          <p:cNvSpPr/>
          <p:nvPr/>
        </p:nvSpPr>
        <p:spPr>
          <a:xfrm>
            <a:off x="833119" y="2234902"/>
            <a:ext cx="3169364"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Vollständige Standardformulierung</a:t>
            </a:r>
            <a:endParaRPr lang="en-US" sz="1600" dirty="0"/>
          </a:p>
        </p:txBody>
      </p:sp>
      <p:sp>
        <p:nvSpPr>
          <p:cNvPr id="5" name="Text 3"/>
          <p:cNvSpPr/>
          <p:nvPr/>
        </p:nvSpPr>
        <p:spPr>
          <a:xfrm>
            <a:off x="833119" y="2592586"/>
            <a:ext cx="3169364" cy="1587698"/>
          </a:xfrm>
          <a:prstGeom prst="rect">
            <a:avLst/>
          </a:prstGeom>
          <a:noFill/>
          <a:ln/>
        </p:spPr>
        <p:txBody>
          <a:bodyPr wrap="square" lIns="0" tIns="0" rIns="0" bIns="0" rtlCol="0" anchor="t">
            <a:normAutofit/>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Ernährungsphysiologisch vollständige Lebensmittel mit Standardformulierung, die als alleinige Nahrungsquelle für Patienten verwendet werden können.</a:t>
            </a:r>
            <a:endParaRPr lang="en-US" sz="1300" dirty="0"/>
          </a:p>
        </p:txBody>
      </p:sp>
      <p:sp>
        <p:nvSpPr>
          <p:cNvPr id="6" name="Shape 4"/>
          <p:cNvSpPr/>
          <p:nvPr/>
        </p:nvSpPr>
        <p:spPr>
          <a:xfrm>
            <a:off x="4339422" y="2063254"/>
            <a:ext cx="3512752" cy="2547144"/>
          </a:xfrm>
          <a:prstGeom prst="roundRect">
            <a:avLst>
              <a:gd name="adj" fmla="val 2727"/>
            </a:avLst>
          </a:prstGeom>
          <a:solidFill>
            <a:srgbClr val="CCE8FF"/>
          </a:solidFill>
          <a:ln w="6350">
            <a:solidFill>
              <a:srgbClr val="B2CEE5"/>
            </a:solidFill>
            <a:prstDash val="solid"/>
          </a:ln>
        </p:spPr>
        <p:txBody>
          <a:bodyPr/>
          <a:lstStyle/>
          <a:p>
            <a:endParaRPr lang="de-DE"/>
          </a:p>
        </p:txBody>
      </p:sp>
      <p:sp>
        <p:nvSpPr>
          <p:cNvPr id="7" name="Text 5"/>
          <p:cNvSpPr/>
          <p:nvPr/>
        </p:nvSpPr>
        <p:spPr>
          <a:xfrm>
            <a:off x="4511066" y="2234902"/>
            <a:ext cx="3169464"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Vollständige nährstoffangepasste Formulierung</a:t>
            </a:r>
            <a:endParaRPr lang="en-US" sz="1600" dirty="0"/>
          </a:p>
        </p:txBody>
      </p:sp>
      <p:sp>
        <p:nvSpPr>
          <p:cNvPr id="8" name="Text 6"/>
          <p:cNvSpPr/>
          <p:nvPr/>
        </p:nvSpPr>
        <p:spPr>
          <a:xfrm>
            <a:off x="4511066" y="2851051"/>
            <a:ext cx="3169464" cy="1587698"/>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Ernährungsphysiologisch vollständige Lebensmittel mit einer nährstoffangepassten Formulierung – speziell für die Bedürfnisse einer bestimmten Erkrankung oder eines medizinischen Zustands angepasst.</a:t>
            </a:r>
            <a:endParaRPr lang="en-US" sz="1300" dirty="0"/>
          </a:p>
        </p:txBody>
      </p:sp>
      <p:sp>
        <p:nvSpPr>
          <p:cNvPr id="9" name="Shape 7"/>
          <p:cNvSpPr/>
          <p:nvPr/>
        </p:nvSpPr>
        <p:spPr>
          <a:xfrm>
            <a:off x="8017468" y="2063254"/>
            <a:ext cx="3512653" cy="2547144"/>
          </a:xfrm>
          <a:prstGeom prst="roundRect">
            <a:avLst>
              <a:gd name="adj" fmla="val 2727"/>
            </a:avLst>
          </a:prstGeom>
          <a:solidFill>
            <a:srgbClr val="CCE8FF"/>
          </a:solidFill>
          <a:ln w="6350">
            <a:solidFill>
              <a:srgbClr val="B2CEE5"/>
            </a:solidFill>
            <a:prstDash val="solid"/>
          </a:ln>
        </p:spPr>
        <p:txBody>
          <a:bodyPr/>
          <a:lstStyle/>
          <a:p>
            <a:endParaRPr lang="de-DE"/>
          </a:p>
        </p:txBody>
      </p:sp>
      <p:sp>
        <p:nvSpPr>
          <p:cNvPr id="10" name="Text 8"/>
          <p:cNvSpPr/>
          <p:nvPr/>
        </p:nvSpPr>
        <p:spPr>
          <a:xfrm>
            <a:off x="8189112" y="2234902"/>
            <a:ext cx="3169364"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Ernährungsphysiologisch unvollständige Produkte</a:t>
            </a:r>
            <a:endParaRPr lang="en-US" sz="1600" dirty="0"/>
          </a:p>
        </p:txBody>
      </p:sp>
      <p:sp>
        <p:nvSpPr>
          <p:cNvPr id="11" name="Text 9"/>
          <p:cNvSpPr/>
          <p:nvPr/>
        </p:nvSpPr>
        <p:spPr>
          <a:xfrm>
            <a:off x="8189112" y="2851051"/>
            <a:ext cx="3169364" cy="1587698"/>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Ernährungsphysiologisch unvollständige Produkte mit Standard- oder nährstoffangepasster Formulierung – ergänzende Module für maßgeschneiderte diätetische Regime wie Protein-, Fett- oder Kohlenhydratmodule.</a:t>
            </a:r>
            <a:endParaRPr lang="en-US" sz="1300" dirty="0"/>
          </a:p>
        </p:txBody>
      </p:sp>
      <p:sp>
        <p:nvSpPr>
          <p:cNvPr id="12" name="Text 10"/>
          <p:cNvSpPr/>
          <p:nvPr/>
        </p:nvSpPr>
        <p:spPr>
          <a:xfrm>
            <a:off x="661375" y="5051475"/>
            <a:ext cx="1086874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Ernährungsinformation und Kennzeichnung</a:t>
            </a:r>
            <a:endParaRPr lang="en-US" sz="1600" dirty="0"/>
          </a:p>
        </p:txBody>
      </p:sp>
      <p:sp>
        <p:nvSpPr>
          <p:cNvPr id="13" name="Text 11"/>
          <p:cNvSpPr/>
          <p:nvPr/>
        </p:nvSpPr>
        <p:spPr>
          <a:xfrm>
            <a:off x="661475" y="5364956"/>
            <a:ext cx="10868745" cy="793849"/>
          </a:xfrm>
          <a:prstGeom prst="rect">
            <a:avLst/>
          </a:prstGeom>
          <a:noFill/>
          <a:ln/>
        </p:spPr>
        <p:txBody>
          <a:bodyPr wrap="square" lIns="0" tIns="0" rIns="0" bIns="0" rtlCol="0" anchor="t">
            <a:normAutofit/>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Neben den allgemeinen lebensmittelrechtlichen Kennzeichnungsvorschriften gelten für LBMZ zusätzliche Pflichtangaben. Dazu gehören unter anderem Hinweise zur vorgesehenen Verwendung, zur Anwendung unter ärztlicher Aufsicht sowie relevante Vorsichtsmaßnahmen. Nährwert- und gesundheitsbezogene Angaben sind für LBMZ nicht zulässig.</a:t>
            </a:r>
            <a:endParaRPr lang="en-US" sz="1300" dirty="0"/>
          </a:p>
        </p:txBody>
      </p:sp>
    </p:spTree>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661475" y="1154113"/>
            <a:ext cx="10868745" cy="485502"/>
          </a:xfrm>
          <a:prstGeom prst="rect">
            <a:avLst/>
          </a:prstGeom>
          <a:noFill/>
          <a:ln/>
        </p:spPr>
        <p:txBody>
          <a:bodyPr wrap="square" lIns="0" tIns="0" rIns="0" bIns="0" rtlCol="0" anchor="t">
            <a:normAutofit/>
          </a:bodyPr>
          <a:lstStyle/>
          <a:p>
            <a:pPr marL="0" indent="0" algn="l">
              <a:lnSpc>
                <a:spcPct val="104000"/>
              </a:lnSpc>
              <a:buNone/>
            </a:pPr>
            <a:r>
              <a:rPr lang="en-US" sz="2500" dirty="0" err="1">
                <a:solidFill>
                  <a:srgbClr val="006482"/>
                </a:solidFill>
                <a:latin typeface="Barlow Light" pitchFamily="34" charset="0"/>
                <a:ea typeface="Barlow Light" pitchFamily="34" charset="-122"/>
                <a:cs typeface="Barlow Light" pitchFamily="34" charset="-120"/>
              </a:rPr>
              <a:t>Nährstoffzusammensetzung</a:t>
            </a:r>
            <a:r>
              <a:rPr lang="en-US" sz="2500" dirty="0">
                <a:solidFill>
                  <a:srgbClr val="006482"/>
                </a:solidFill>
                <a:latin typeface="Barlow Light" pitchFamily="34" charset="0"/>
                <a:ea typeface="Barlow Light" pitchFamily="34" charset="-122"/>
                <a:cs typeface="Barlow Light" pitchFamily="34" charset="-120"/>
              </a:rPr>
              <a:t> und Kommunikation</a:t>
            </a:r>
            <a:endParaRPr lang="en-US" sz="2500" dirty="0"/>
          </a:p>
        </p:txBody>
      </p:sp>
      <p:sp>
        <p:nvSpPr>
          <p:cNvPr id="3" name="Text 1"/>
          <p:cNvSpPr/>
          <p:nvPr/>
        </p:nvSpPr>
        <p:spPr>
          <a:xfrm>
            <a:off x="661475" y="2306389"/>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Nährstoffzusammensetzung</a:t>
            </a:r>
            <a:endParaRPr lang="en-US" sz="1600" dirty="0"/>
          </a:p>
        </p:txBody>
      </p:sp>
      <p:sp>
        <p:nvSpPr>
          <p:cNvPr id="4" name="Text 2"/>
          <p:cNvSpPr/>
          <p:nvPr/>
        </p:nvSpPr>
        <p:spPr>
          <a:xfrm>
            <a:off x="661475" y="2730153"/>
            <a:ext cx="5232666" cy="2530376"/>
          </a:xfrm>
          <a:prstGeom prst="rect">
            <a:avLst/>
          </a:prstGeom>
          <a:noFill/>
          <a:ln/>
        </p:spPr>
        <p:txBody>
          <a:bodyPr wrap="square" lIns="0" tIns="0" rIns="0" bIns="0" rtlCol="0" anchor="t">
            <a:normAutofit/>
          </a:bodyPr>
          <a:lstStyle/>
          <a:p>
            <a:pPr marL="0" indent="0" algn="just">
              <a:lnSpc>
                <a:spcPct val="133000"/>
              </a:lnSpc>
              <a:spcAft>
                <a:spcPts val="1150"/>
              </a:spcAft>
              <a:buNone/>
            </a:pPr>
            <a:r>
              <a:rPr lang="en-US" sz="1300" dirty="0">
                <a:solidFill>
                  <a:srgbClr val="006482"/>
                </a:solidFill>
                <a:latin typeface="Barlow" pitchFamily="34" charset="0"/>
                <a:ea typeface="Barlow" pitchFamily="34" charset="-122"/>
                <a:cs typeface="Barlow" pitchFamily="34" charset="-120"/>
              </a:rPr>
              <a:t>Die Eignung für den beabsichtigten Verwendungszweck muss auf allgemein anerkannten wissenschaftlichen Daten basieren. Die Verordnung umfasst grundlegende Zusammensetzungsanforderungen für Vitamine und Mineralien mit Bestimmungen zur Anpassung der Nährstoffmengen und -quellen an die besonderen Ernährungsbedürfnisse von Patienten.</a:t>
            </a:r>
            <a:endParaRPr lang="en-US" sz="1300" dirty="0"/>
          </a:p>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Diese Flexibilität ist entscheidend, um z. B. bei Nierenerkrankungen den Phosphorgehalt zu reduzieren oder bei metabolischen Erkrankungen bestimmte Aminosäuren auszuschließen.</a:t>
            </a:r>
            <a:endParaRPr lang="en-US" sz="1300" dirty="0"/>
          </a:p>
        </p:txBody>
      </p:sp>
      <p:sp>
        <p:nvSpPr>
          <p:cNvPr id="5" name="Shape 3"/>
          <p:cNvSpPr/>
          <p:nvPr/>
        </p:nvSpPr>
        <p:spPr>
          <a:xfrm>
            <a:off x="6184844" y="2141091"/>
            <a:ext cx="5470785" cy="3268266"/>
          </a:xfrm>
          <a:prstGeom prst="roundRect">
            <a:avLst>
              <a:gd name="adj" fmla="val 3644"/>
            </a:avLst>
          </a:prstGeom>
          <a:solidFill>
            <a:srgbClr val="00437A"/>
          </a:solidFill>
          <a:ln/>
        </p:spPr>
        <p:txBody>
          <a:bodyPr/>
          <a:lstStyle/>
          <a:p>
            <a:endParaRPr lang="de-DE"/>
          </a:p>
        </p:txBody>
      </p:sp>
      <p:sp>
        <p:nvSpPr>
          <p:cNvPr id="6" name="Text 4"/>
          <p:cNvSpPr/>
          <p:nvPr/>
        </p:nvSpPr>
        <p:spPr>
          <a:xfrm>
            <a:off x="6350139" y="2306389"/>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Kommunikation</a:t>
            </a:r>
            <a:endParaRPr lang="en-US" sz="1600" dirty="0"/>
          </a:p>
        </p:txBody>
      </p:sp>
      <p:sp>
        <p:nvSpPr>
          <p:cNvPr id="7" name="Text 5"/>
          <p:cNvSpPr/>
          <p:nvPr/>
        </p:nvSpPr>
        <p:spPr>
          <a:xfrm>
            <a:off x="6350139" y="2730153"/>
            <a:ext cx="5140196" cy="2265759"/>
          </a:xfrm>
          <a:prstGeom prst="rect">
            <a:avLst/>
          </a:prstGeom>
          <a:noFill/>
          <a:ln/>
        </p:spPr>
        <p:txBody>
          <a:bodyPr wrap="square" lIns="0" tIns="0" rIns="0" bIns="0" rtlCol="0" anchor="t">
            <a:normAutofit/>
          </a:bodyPr>
          <a:lstStyle/>
          <a:p>
            <a:pPr marL="0" indent="0" algn="just">
              <a:lnSpc>
                <a:spcPct val="133000"/>
              </a:lnSpc>
              <a:buNone/>
            </a:pPr>
            <a:r>
              <a:rPr lang="de-DE" sz="1300" dirty="0">
                <a:solidFill>
                  <a:srgbClr val="FFFFFF"/>
                </a:solidFill>
                <a:latin typeface="Barlow" pitchFamily="34" charset="0"/>
                <a:ea typeface="Barlow" pitchFamily="34" charset="-122"/>
                <a:cs typeface="Barlow" pitchFamily="34" charset="-120"/>
              </a:rPr>
              <a:t>Für Säuglings-LBMZ gelten besondere Informations- und Kennzeichnungsvorschriften, die teilweise an die Regelungen für Säuglingsanfangs- und Folgenahrung angelehnt sind.</a:t>
            </a:r>
          </a:p>
          <a:p>
            <a:pPr marL="0" indent="0" algn="l">
              <a:lnSpc>
                <a:spcPct val="133000"/>
              </a:lnSpc>
              <a:buNone/>
            </a:pPr>
            <a:endParaRPr lang="de-DE" sz="1300" dirty="0">
              <a:solidFill>
                <a:srgbClr val="FFFFFF"/>
              </a:solidFill>
              <a:latin typeface="Barlow" pitchFamily="34" charset="0"/>
              <a:ea typeface="Barlow" pitchFamily="34" charset="-122"/>
              <a:cs typeface="Barlow" pitchFamily="34" charset="-120"/>
            </a:endParaRPr>
          </a:p>
          <a:p>
            <a:pPr marL="0" indent="0" algn="just">
              <a:lnSpc>
                <a:spcPct val="133000"/>
              </a:lnSpc>
              <a:buNone/>
            </a:pPr>
            <a:r>
              <a:rPr lang="de-DE" sz="1300" dirty="0">
                <a:solidFill>
                  <a:srgbClr val="FFFFFF"/>
                </a:solidFill>
                <a:latin typeface="Barlow" pitchFamily="34" charset="0"/>
                <a:ea typeface="Barlow" pitchFamily="34" charset="-122"/>
                <a:cs typeface="Barlow" pitchFamily="34" charset="-120"/>
              </a:rPr>
              <a:t>Darüber hinaus gelten Anforderungen an die Bereitstellung von Informationen für medizinische Fachkreise, damit die Eigenschaften und die vorgesehene Verwendung eines Produkts beurteilt werden können.</a:t>
            </a:r>
            <a:endParaRPr lang="en-US" sz="13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661475" y="555823"/>
            <a:ext cx="10868745" cy="490934"/>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Schlüsselelemente der FSMP-Regulierung</a:t>
            </a:r>
            <a:endParaRPr lang="en-US" sz="25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47099" y="1345208"/>
            <a:ext cx="3523368" cy="2403872"/>
          </a:xfrm>
          <a:prstGeom prst="rect">
            <a:avLst/>
          </a:prstGeom>
        </p:spPr>
      </p:pic>
      <p:sp>
        <p:nvSpPr>
          <p:cNvPr id="4" name="Text 1"/>
          <p:cNvSpPr/>
          <p:nvPr/>
        </p:nvSpPr>
        <p:spPr>
          <a:xfrm>
            <a:off x="2499406" y="1521321"/>
            <a:ext cx="3094952" cy="491133"/>
          </a:xfrm>
          <a:prstGeom prst="rect">
            <a:avLst/>
          </a:prstGeom>
          <a:noFill/>
          <a:ln/>
        </p:spPr>
        <p:txBody>
          <a:bodyPr wrap="square" lIns="0" tIns="0" rIns="0" bIns="0" rtlCol="0" anchor="t">
            <a:normAutofit/>
          </a:bodyPr>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LBMZ definiert: drei spezifische Unterkategorien</a:t>
            </a:r>
            <a:endParaRPr lang="en-US" sz="1500" dirty="0"/>
          </a:p>
        </p:txBody>
      </p:sp>
      <p:sp>
        <p:nvSpPr>
          <p:cNvPr id="5" name="Text 2"/>
          <p:cNvSpPr/>
          <p:nvPr/>
        </p:nvSpPr>
        <p:spPr>
          <a:xfrm>
            <a:off x="2499406" y="2101949"/>
            <a:ext cx="3094952" cy="1471017"/>
          </a:xfrm>
          <a:prstGeom prst="rect">
            <a:avLst/>
          </a:prstGeom>
          <a:noFill/>
          <a:ln/>
        </p:spPr>
        <p:txBody>
          <a:bodyPr wrap="square" lIns="0" tIns="0" rIns="0" bIns="0" rtlCol="0" anchor="t">
            <a:normAutofit/>
          </a:bodyPr>
          <a:lstStyle/>
          <a:p>
            <a:pPr marL="0" indent="0" algn="just">
              <a:lnSpc>
                <a:spcPct val="130000"/>
              </a:lnSpc>
              <a:buNone/>
            </a:pPr>
            <a:r>
              <a:rPr lang="de-DE" sz="1200" dirty="0">
                <a:solidFill>
                  <a:srgbClr val="006482"/>
                </a:solidFill>
                <a:latin typeface="Barlow" pitchFamily="34" charset="0"/>
                <a:ea typeface="Barlow" pitchFamily="34" charset="-122"/>
                <a:cs typeface="Barlow" pitchFamily="34" charset="-120"/>
              </a:rPr>
              <a:t>Für LBMZ werden drei Unterkategorien unterschieden. Die Einteilung berücksichtigt unterschiedliche ernährungsmedizinische Anforderungen von Patienten und schafft einen Rahmen für die Einordnung entsprechender Produkte.</a:t>
            </a:r>
            <a:endParaRPr lang="en-US" sz="12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19688" y="1345208"/>
            <a:ext cx="3523467" cy="2403872"/>
          </a:xfrm>
          <a:prstGeom prst="rect">
            <a:avLst/>
          </a:prstGeom>
        </p:spPr>
      </p:pic>
      <p:sp>
        <p:nvSpPr>
          <p:cNvPr id="7" name="Text 3"/>
          <p:cNvSpPr/>
          <p:nvPr/>
        </p:nvSpPr>
        <p:spPr>
          <a:xfrm>
            <a:off x="6171995" y="1521321"/>
            <a:ext cx="3095051" cy="491133"/>
          </a:xfrm>
          <a:prstGeom prst="rect">
            <a:avLst/>
          </a:prstGeom>
          <a:noFill/>
          <a:ln/>
        </p:spPr>
        <p:txBody>
          <a:bodyPr wrap="square" lIns="0" tIns="0" rIns="0" bIns="0" rtlCol="0" anchor="t">
            <a:normAutofit/>
          </a:bodyPr>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Spezifische Kennzeichnungsbestimmungen</a:t>
            </a:r>
            <a:endParaRPr lang="en-US" sz="1500" dirty="0"/>
          </a:p>
        </p:txBody>
      </p:sp>
      <p:sp>
        <p:nvSpPr>
          <p:cNvPr id="8" name="Text 4"/>
          <p:cNvSpPr/>
          <p:nvPr/>
        </p:nvSpPr>
        <p:spPr>
          <a:xfrm>
            <a:off x="6171995" y="2101949"/>
            <a:ext cx="3095051" cy="1471017"/>
          </a:xfrm>
          <a:prstGeom prst="rect">
            <a:avLst/>
          </a:prstGeom>
          <a:noFill/>
          <a:ln/>
        </p:spPr>
        <p:txBody>
          <a:bodyPr wrap="square" lIns="0" tIns="0" rIns="0" bIns="0" rtlCol="0" anchor="t">
            <a:normAutofit/>
          </a:bodyPr>
          <a:lstStyle/>
          <a:p>
            <a:pPr marL="0" indent="0" algn="just">
              <a:lnSpc>
                <a:spcPct val="130000"/>
              </a:lnSpc>
              <a:buNone/>
            </a:pPr>
            <a:r>
              <a:rPr lang="de-DE" sz="1200" dirty="0">
                <a:solidFill>
                  <a:srgbClr val="006482"/>
                </a:solidFill>
                <a:latin typeface="Barlow" pitchFamily="34" charset="0"/>
                <a:ea typeface="Barlow" pitchFamily="34" charset="-122"/>
                <a:cs typeface="Barlow" pitchFamily="34" charset="-120"/>
              </a:rPr>
              <a:t>Für LBMZ gelten neben den allgemeinen lebensmittelrechtlichen Vorgaben zusätzliche Kennzeichnungsanforderungen. Diese sollen die für die Verwendung des Produkts relevanten Informationen bereitstellen.</a:t>
            </a:r>
            <a:endParaRPr lang="en-US" sz="120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47099" y="3898305"/>
            <a:ext cx="3523368" cy="2403872"/>
          </a:xfrm>
          <a:prstGeom prst="rect">
            <a:avLst/>
          </a:prstGeom>
        </p:spPr>
      </p:pic>
      <p:sp>
        <p:nvSpPr>
          <p:cNvPr id="13" name="Text 7"/>
          <p:cNvSpPr/>
          <p:nvPr/>
        </p:nvSpPr>
        <p:spPr>
          <a:xfrm>
            <a:off x="2499406" y="4074418"/>
            <a:ext cx="3094952" cy="491133"/>
          </a:xfrm>
          <a:prstGeom prst="rect">
            <a:avLst/>
          </a:prstGeom>
          <a:noFill/>
          <a:ln/>
        </p:spPr>
        <p:txBody>
          <a:bodyPr wrap="square" lIns="0" tIns="0" rIns="0" bIns="0" rtlCol="0" anchor="t">
            <a:normAutofit/>
          </a:bodyPr>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Kommunikation an HCPs und Patienten</a:t>
            </a:r>
            <a:endParaRPr lang="en-US" sz="1500" dirty="0"/>
          </a:p>
        </p:txBody>
      </p:sp>
      <p:sp>
        <p:nvSpPr>
          <p:cNvPr id="14" name="Text 8"/>
          <p:cNvSpPr/>
          <p:nvPr/>
        </p:nvSpPr>
        <p:spPr>
          <a:xfrm>
            <a:off x="2499406" y="4655046"/>
            <a:ext cx="3094952" cy="1471017"/>
          </a:xfrm>
          <a:prstGeom prst="rect">
            <a:avLst/>
          </a:prstGeom>
          <a:noFill/>
          <a:ln/>
        </p:spPr>
        <p:txBody>
          <a:bodyPr wrap="square" lIns="0" tIns="0" rIns="0" bIns="0" rtlCol="0" anchor="t">
            <a:normAutofit/>
          </a:bodyPr>
          <a:lstStyle/>
          <a:p>
            <a:pPr marL="0" indent="0" algn="just">
              <a:lnSpc>
                <a:spcPct val="130000"/>
              </a:lnSpc>
              <a:buNone/>
            </a:pPr>
            <a:r>
              <a:rPr lang="de-DE" sz="1200" dirty="0">
                <a:solidFill>
                  <a:srgbClr val="006482"/>
                </a:solidFill>
                <a:latin typeface="Barlow" pitchFamily="34" charset="0"/>
                <a:ea typeface="Barlow" pitchFamily="34" charset="-122"/>
                <a:cs typeface="Barlow" pitchFamily="34" charset="-120"/>
              </a:rPr>
              <a:t>Für die Beurteilung der Eignung eines LMBZ sind insbesondere Informationen zu Zusammensetzung, vorgesehener Patientengruppe und Anwendung relevant.</a:t>
            </a:r>
            <a:endParaRPr lang="en-US" sz="1200" dirty="0"/>
          </a:p>
        </p:txBody>
      </p:sp>
      <p:pic>
        <p:nvPicPr>
          <p:cNvPr id="15"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19688" y="3898305"/>
            <a:ext cx="3523467" cy="2403872"/>
          </a:xfrm>
          <a:prstGeom prst="rect">
            <a:avLst/>
          </a:prstGeom>
        </p:spPr>
      </p:pic>
      <p:sp>
        <p:nvSpPr>
          <p:cNvPr id="16" name="Text 9"/>
          <p:cNvSpPr/>
          <p:nvPr/>
        </p:nvSpPr>
        <p:spPr>
          <a:xfrm>
            <a:off x="6171995" y="4074418"/>
            <a:ext cx="3095051"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Notifizierung bei Markteinführung</a:t>
            </a:r>
            <a:endParaRPr lang="en-US" sz="1500" dirty="0"/>
          </a:p>
        </p:txBody>
      </p:sp>
      <p:sp>
        <p:nvSpPr>
          <p:cNvPr id="17" name="Text 10"/>
          <p:cNvSpPr/>
          <p:nvPr/>
        </p:nvSpPr>
        <p:spPr>
          <a:xfrm>
            <a:off x="6171995" y="4409480"/>
            <a:ext cx="3095051" cy="1225848"/>
          </a:xfrm>
          <a:prstGeom prst="rect">
            <a:avLst/>
          </a:prstGeom>
          <a:noFill/>
          <a:ln/>
        </p:spPr>
        <p:txBody>
          <a:bodyPr wrap="square" lIns="0" tIns="0" rIns="0" bIns="0" rtlCol="0" anchor="t">
            <a:normAutofit/>
          </a:bodyPr>
          <a:lstStyle/>
          <a:p>
            <a:pPr marL="0" indent="0" algn="just">
              <a:lnSpc>
                <a:spcPct val="130000"/>
              </a:lnSpc>
              <a:buNone/>
            </a:pPr>
            <a:r>
              <a:rPr lang="de-DE" sz="1200" dirty="0">
                <a:solidFill>
                  <a:srgbClr val="006482"/>
                </a:solidFill>
                <a:latin typeface="Barlow" pitchFamily="34" charset="0"/>
                <a:ea typeface="Barlow" pitchFamily="34" charset="-122"/>
                <a:cs typeface="Barlow" pitchFamily="34" charset="-120"/>
              </a:rPr>
              <a:t>Vor dem erstmaligen Inverkehrbringen eines LBMZ ist das Produkt den zuständigen Behörden zu notifizieren. Dies ermöglicht den Behörden, die Einhaltung der geltenden rechtlichen Anforderungen zu überwachen.</a:t>
            </a:r>
            <a:endParaRPr lang="en-US"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82647" y="491232"/>
            <a:ext cx="4406492" cy="5875536"/>
          </a:xfrm>
          <a:prstGeom prst="rect">
            <a:avLst/>
          </a:prstGeom>
        </p:spPr>
      </p:pic>
      <p:sp>
        <p:nvSpPr>
          <p:cNvPr id="4" name="Text 1"/>
          <p:cNvSpPr/>
          <p:nvPr/>
        </p:nvSpPr>
        <p:spPr>
          <a:xfrm>
            <a:off x="5233360" y="2391271"/>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006482"/>
                </a:solidFill>
                <a:latin typeface="Barlow Light" pitchFamily="34" charset="0"/>
                <a:ea typeface="Barlow Light" pitchFamily="34" charset="-122"/>
                <a:cs typeface="Barlow Light" pitchFamily="34" charset="-120"/>
              </a:rPr>
              <a:t>Leitlinien der EU-Kommission und der EFSA</a:t>
            </a:r>
            <a:endParaRPr lang="en-US" sz="32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661475" y="695147"/>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Leitlinien der EU-Kommission und der EFSA zu FSMP</a:t>
            </a:r>
            <a:endParaRPr lang="en-US" sz="2500" dirty="0"/>
          </a:p>
        </p:txBody>
      </p:sp>
      <p:sp>
        <p:nvSpPr>
          <p:cNvPr id="3" name="Shape 1"/>
          <p:cNvSpPr/>
          <p:nvPr/>
        </p:nvSpPr>
        <p:spPr>
          <a:xfrm>
            <a:off x="661475" y="1794867"/>
            <a:ext cx="5470785" cy="3268266"/>
          </a:xfrm>
          <a:prstGeom prst="roundRect">
            <a:avLst>
              <a:gd name="adj" fmla="val 3644"/>
            </a:avLst>
          </a:prstGeom>
          <a:solidFill>
            <a:srgbClr val="00437A"/>
          </a:solidFill>
          <a:ln/>
        </p:spPr>
        <p:txBody>
          <a:bodyPr/>
          <a:lstStyle/>
          <a:p>
            <a:endParaRPr lang="de-DE"/>
          </a:p>
        </p:txBody>
      </p:sp>
      <p:sp>
        <p:nvSpPr>
          <p:cNvPr id="4" name="Text 2"/>
          <p:cNvSpPr/>
          <p:nvPr/>
        </p:nvSpPr>
        <p:spPr>
          <a:xfrm>
            <a:off x="826770" y="1960166"/>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EU-Leitfaden </a:t>
            </a:r>
            <a:r>
              <a:rPr lang="en-US" sz="1600" dirty="0" err="1">
                <a:solidFill>
                  <a:srgbClr val="FFFFFF"/>
                </a:solidFill>
                <a:latin typeface="Barlow Light" pitchFamily="34" charset="0"/>
                <a:ea typeface="Barlow Light" pitchFamily="34" charset="-122"/>
                <a:cs typeface="Barlow Light" pitchFamily="34" charset="-120"/>
              </a:rPr>
              <a:t>zu</a:t>
            </a:r>
            <a:r>
              <a:rPr lang="en-US" sz="1600" dirty="0">
                <a:solidFill>
                  <a:srgbClr val="FFFFFF"/>
                </a:solidFill>
                <a:latin typeface="Barlow Light" pitchFamily="34" charset="0"/>
                <a:ea typeface="Barlow Light" pitchFamily="34" charset="-122"/>
                <a:cs typeface="Barlow Light" pitchFamily="34" charset="-120"/>
              </a:rPr>
              <a:t> LBMZ</a:t>
            </a:r>
            <a:endParaRPr lang="en-US" sz="1600" dirty="0"/>
          </a:p>
        </p:txBody>
      </p:sp>
      <p:sp>
        <p:nvSpPr>
          <p:cNvPr id="5" name="Text 3"/>
          <p:cNvSpPr/>
          <p:nvPr/>
        </p:nvSpPr>
        <p:spPr>
          <a:xfrm>
            <a:off x="826770" y="2383929"/>
            <a:ext cx="5140196" cy="2530376"/>
          </a:xfrm>
          <a:prstGeom prst="rect">
            <a:avLst/>
          </a:prstGeom>
          <a:noFill/>
          <a:ln/>
        </p:spPr>
        <p:txBody>
          <a:bodyPr wrap="square" lIns="0" tIns="0" rIns="0" bIns="0" rtlCol="0" anchor="t">
            <a:normAutofit/>
          </a:bodyPr>
          <a:lstStyle/>
          <a:p>
            <a:pPr marL="0" indent="0" algn="just">
              <a:lnSpc>
                <a:spcPct val="133000"/>
              </a:lnSpc>
              <a:spcAft>
                <a:spcPts val="1150"/>
              </a:spcAft>
              <a:buNone/>
            </a:pPr>
            <a:r>
              <a:rPr lang="en-US" sz="1300" dirty="0">
                <a:solidFill>
                  <a:srgbClr val="FFFFFF"/>
                </a:solidFill>
                <a:latin typeface="Barlow" pitchFamily="34" charset="0"/>
                <a:ea typeface="Barlow" pitchFamily="34" charset="-122"/>
                <a:cs typeface="Barlow" pitchFamily="34" charset="-120"/>
              </a:rPr>
              <a:t>Die „Commission Notice on the classification of Food for Special Medical Purposes" wurde im November 2017 veröffentlicht. Sie wurde entwickelt, um sowohl nationalen zuständigen Behörden bei ihren Durchsetzungsaufgaben als auch Stakeholdern bei der Vermarktung ihrer Produkte im geeigneten Rechtsrahmen zu helfen.</a:t>
            </a:r>
            <a:endParaRPr lang="en-US" sz="1300" dirty="0"/>
          </a:p>
          <a:p>
            <a:pPr marL="0" indent="0" algn="just">
              <a:lnSpc>
                <a:spcPct val="133000"/>
              </a:lnSpc>
              <a:buNone/>
            </a:pPr>
            <a:r>
              <a:rPr lang="en-US" sz="1300" dirty="0">
                <a:solidFill>
                  <a:srgbClr val="FFFFFF"/>
                </a:solidFill>
                <a:latin typeface="Barlow" pitchFamily="34" charset="0"/>
                <a:ea typeface="Barlow" pitchFamily="34" charset="-122"/>
                <a:cs typeface="Barlow" pitchFamily="34" charset="-120"/>
              </a:rPr>
              <a:t>Der Leitfaden bietet Auslegungshilfen – hauptsächlich zu den Schlüsselelementen der Definition von LBMZ. Er ist ein wichtiges Referenzdokument für die einheitliche Anwendung des Rechtsrahmens in allen EU-Mitgliedstaaten.</a:t>
            </a:r>
            <a:endParaRPr lang="en-US" sz="1300" dirty="0"/>
          </a:p>
        </p:txBody>
      </p:sp>
      <p:sp>
        <p:nvSpPr>
          <p:cNvPr id="6" name="Text 4"/>
          <p:cNvSpPr/>
          <p:nvPr/>
        </p:nvSpPr>
        <p:spPr>
          <a:xfrm>
            <a:off x="6422964" y="1960166"/>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EFSA-Leitlinie </a:t>
            </a:r>
            <a:r>
              <a:rPr lang="en-US" sz="1600" dirty="0" err="1">
                <a:solidFill>
                  <a:srgbClr val="006482"/>
                </a:solidFill>
                <a:latin typeface="Barlow Light" pitchFamily="34" charset="0"/>
                <a:ea typeface="Barlow Light" pitchFamily="34" charset="-122"/>
                <a:cs typeface="Barlow Light" pitchFamily="34" charset="-120"/>
              </a:rPr>
              <a:t>zu</a:t>
            </a:r>
            <a:r>
              <a:rPr lang="en-US" sz="1600" dirty="0">
                <a:solidFill>
                  <a:srgbClr val="006482"/>
                </a:solidFill>
                <a:latin typeface="Barlow Light" pitchFamily="34" charset="0"/>
                <a:ea typeface="Barlow Light" pitchFamily="34" charset="-122"/>
                <a:cs typeface="Barlow Light" pitchFamily="34" charset="-120"/>
              </a:rPr>
              <a:t> LBMZ</a:t>
            </a:r>
            <a:endParaRPr lang="en-US" sz="1600" dirty="0"/>
          </a:p>
        </p:txBody>
      </p:sp>
      <p:sp>
        <p:nvSpPr>
          <p:cNvPr id="7" name="Text 5"/>
          <p:cNvSpPr/>
          <p:nvPr/>
        </p:nvSpPr>
        <p:spPr>
          <a:xfrm>
            <a:off x="6422964" y="2383929"/>
            <a:ext cx="5232666" cy="2530376"/>
          </a:xfrm>
          <a:prstGeom prst="rect">
            <a:avLst/>
          </a:prstGeom>
          <a:noFill/>
          <a:ln/>
        </p:spPr>
        <p:txBody>
          <a:bodyPr wrap="square" lIns="0" tIns="0" rIns="0" bIns="0" rtlCol="0" anchor="t">
            <a:normAutofit/>
          </a:bodyPr>
          <a:lstStyle/>
          <a:p>
            <a:pPr marL="0" indent="0" algn="just">
              <a:lnSpc>
                <a:spcPct val="133000"/>
              </a:lnSpc>
              <a:spcAft>
                <a:spcPts val="1150"/>
              </a:spcAft>
              <a:buNone/>
            </a:pPr>
            <a:r>
              <a:rPr lang="de-DE" sz="1300" dirty="0">
                <a:solidFill>
                  <a:srgbClr val="006482"/>
                </a:solidFill>
                <a:latin typeface="Barlow" pitchFamily="34" charset="0"/>
                <a:ea typeface="Barlow" pitchFamily="34" charset="-122"/>
                <a:cs typeface="Barlow" pitchFamily="34" charset="-120"/>
              </a:rPr>
              <a:t>Die wissenschaftlich-technische Leitlinie der EFSA enthält Empfehlungen zur wissenschaftlichen Begründung von Lebensmitteln für besondere medizinische Zwecke (LBMZ). Sie beschreibt, welche Informationen bei der Beurteilung berücksichtigt werden können, um nachzuweisen, dass ein Produkt die Anforderungen an ein LBMZ erfüllt.</a:t>
            </a:r>
            <a:endParaRPr lang="en-US" sz="13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661475" y="550466"/>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wissenschaftliche und klinische Evidenzbasis für LBMZ</a:t>
            </a:r>
            <a:endParaRPr lang="en-US" sz="2500" dirty="0"/>
          </a:p>
        </p:txBody>
      </p:sp>
      <p:sp>
        <p:nvSpPr>
          <p:cNvPr id="3" name="Shape 1"/>
          <p:cNvSpPr/>
          <p:nvPr/>
        </p:nvSpPr>
        <p:spPr>
          <a:xfrm>
            <a:off x="661475" y="1397893"/>
            <a:ext cx="19050" cy="1165820"/>
          </a:xfrm>
          <a:prstGeom prst="roundRect">
            <a:avLst>
              <a:gd name="adj" fmla="val 59999"/>
            </a:avLst>
          </a:prstGeom>
          <a:solidFill>
            <a:srgbClr val="00437A"/>
          </a:solidFill>
          <a:ln/>
        </p:spPr>
        <p:txBody>
          <a:bodyPr/>
          <a:lstStyle/>
          <a:p>
            <a:endParaRPr lang="de-DE"/>
          </a:p>
        </p:txBody>
      </p:sp>
      <p:sp>
        <p:nvSpPr>
          <p:cNvPr id="4" name="Text 2"/>
          <p:cNvSpPr/>
          <p:nvPr/>
        </p:nvSpPr>
        <p:spPr>
          <a:xfrm>
            <a:off x="785495" y="1466926"/>
            <a:ext cx="10751075" cy="992496"/>
          </a:xfrm>
          <a:prstGeom prst="rect">
            <a:avLst/>
          </a:prstGeom>
          <a:solidFill>
            <a:schemeClr val="bg1">
              <a:lumMod val="95000"/>
            </a:schemeClr>
          </a:solidFill>
          <a:ln/>
        </p:spPr>
        <p:txBody>
          <a:bodyPr wrap="square" lIns="0" tIns="0" rIns="0" bIns="0" rtlCol="0" anchor="t">
            <a:normAutofit/>
          </a:bodyPr>
          <a:lstStyle/>
          <a:p>
            <a:pPr marL="0" indent="0" algn="just">
              <a:lnSpc>
                <a:spcPct val="133000"/>
              </a:lnSpc>
              <a:buNone/>
            </a:pPr>
            <a:r>
              <a:rPr lang="en-US" sz="1200" dirty="0">
                <a:solidFill>
                  <a:srgbClr val="006482"/>
                </a:solidFill>
                <a:latin typeface="Barlow" pitchFamily="34" charset="0"/>
                <a:ea typeface="Barlow" pitchFamily="34" charset="-122"/>
                <a:cs typeface="Barlow" pitchFamily="34" charset="-120"/>
              </a:rPr>
              <a:t>Artikel 2 der Verordnung 2016/128: </a:t>
            </a:r>
            <a:r>
              <a:rPr lang="de-DE" sz="1200" dirty="0">
                <a:solidFill>
                  <a:srgbClr val="006482"/>
                </a:solidFill>
                <a:latin typeface="Barlow" pitchFamily="34" charset="0"/>
                <a:ea typeface="Barlow" pitchFamily="34" charset="-122"/>
                <a:cs typeface="Barlow" pitchFamily="34" charset="-120"/>
              </a:rPr>
              <a:t>Die Formulierung von Lebensmitteln für besondere medizinische Zwecke muss auf vernünftigen medizinischen  und diätetischen Grundsätzen beruhen. Sie müssen sich gemäß den Anweisungen des Herstellers sicher und nutzbringend verwenden lassen und wirksam sein in dem Sinne, dass sie den besonderen Ernährungsanforderungen der Personen, für die sie bestimmt sind, entsprechen, was durch allgemein anerkannte wissenschaftliche Daten zu belegen ist. </a:t>
            </a:r>
            <a:endParaRPr lang="en-US" sz="1200" dirty="0"/>
          </a:p>
        </p:txBody>
      </p:sp>
      <p:sp>
        <p:nvSpPr>
          <p:cNvPr id="5" name="Text 3"/>
          <p:cNvSpPr/>
          <p:nvPr/>
        </p:nvSpPr>
        <p:spPr>
          <a:xfrm>
            <a:off x="661475" y="2915146"/>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Art der wissenschaftlichen Evidenz</a:t>
            </a:r>
            <a:endParaRPr lang="en-US" sz="1600" dirty="0"/>
          </a:p>
        </p:txBody>
      </p:sp>
      <p:sp>
        <p:nvSpPr>
          <p:cNvPr id="6" name="Text 4"/>
          <p:cNvSpPr/>
          <p:nvPr/>
        </p:nvSpPr>
        <p:spPr>
          <a:xfrm>
            <a:off x="661475" y="3338909"/>
            <a:ext cx="5232666" cy="1058466"/>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Die Art der wissenschaftlichen Evidenz für LBMZ variiert je nach Patientengruppe und der Machbarkeit von Interventionsstudien. Es gibt verschiedene wissenschaftliche Quellen, auf die zurückgegriffen werden kann:</a:t>
            </a:r>
            <a:endParaRPr lang="en-US" sz="1300" dirty="0"/>
          </a:p>
        </p:txBody>
      </p:sp>
      <p:sp>
        <p:nvSpPr>
          <p:cNvPr id="7" name="Text 5"/>
          <p:cNvSpPr/>
          <p:nvPr/>
        </p:nvSpPr>
        <p:spPr>
          <a:xfrm>
            <a:off x="661475" y="4546203"/>
            <a:ext cx="5232666" cy="1703388"/>
          </a:xfrm>
          <a:prstGeom prst="rect">
            <a:avLst/>
          </a:prstGeom>
          <a:noFill/>
          <a:ln/>
        </p:spPr>
        <p:txBody>
          <a:bodyPr wrap="square" lIns="0" tIns="0" rIns="0" bIns="0" rtlCol="0" anchor="t">
            <a:normAutofit/>
          </a:bodyPr>
          <a:lstStyle/>
          <a:p>
            <a:pPr marL="264160" indent="-264160" algn="just">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Fachzeitschriften, Übersichtsarbeiten, Lehrbücher, Kongressbeiträge, Konsenspapiere</a:t>
            </a:r>
            <a:endParaRPr lang="en-US" sz="1300" dirty="0"/>
          </a:p>
          <a:p>
            <a:pPr marL="264160" indent="-264160" algn="just">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Klinischer Einsatz – Fallstudien, Umfragen, historische Datenanalyse, Expertenmeinung</a:t>
            </a:r>
            <a:endParaRPr lang="en-US" sz="1300" dirty="0"/>
          </a:p>
          <a:p>
            <a:pPr marL="264160" indent="-264160" algn="just">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Viele ernährungsmedizinische Interventionen sind in der wissenschaftlichen Literatur gut anerkannt</a:t>
            </a:r>
            <a:endParaRPr lang="en-US" sz="1300" dirty="0"/>
          </a:p>
        </p:txBody>
      </p:sp>
      <p:sp>
        <p:nvSpPr>
          <p:cNvPr id="8" name="Text 6"/>
          <p:cNvSpPr/>
          <p:nvPr/>
        </p:nvSpPr>
        <p:spPr>
          <a:xfrm>
            <a:off x="6303904" y="2915146"/>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Besonderheiten der Evidenzgenerierung</a:t>
            </a:r>
            <a:endParaRPr lang="en-US" sz="1600" dirty="0"/>
          </a:p>
        </p:txBody>
      </p:sp>
      <p:sp>
        <p:nvSpPr>
          <p:cNvPr id="9" name="Text 7"/>
          <p:cNvSpPr/>
          <p:nvPr/>
        </p:nvSpPr>
        <p:spPr>
          <a:xfrm>
            <a:off x="6303904" y="3338909"/>
            <a:ext cx="5232666" cy="793849"/>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Es ist nicht immer möglich, klinische Studien mit sehr kleinen oder heterogenen Patientenpopulationen durchzuführen. Zudem kann es ethische Einschränkungen geben:</a:t>
            </a:r>
            <a:endParaRPr lang="en-US" sz="1300" dirty="0"/>
          </a:p>
        </p:txBody>
      </p:sp>
      <p:sp>
        <p:nvSpPr>
          <p:cNvPr id="10" name="Text 8"/>
          <p:cNvSpPr/>
          <p:nvPr/>
        </p:nvSpPr>
        <p:spPr>
          <a:xfrm>
            <a:off x="6303904" y="4281587"/>
            <a:ext cx="5232666" cy="1968004"/>
          </a:xfrm>
          <a:prstGeom prst="rect">
            <a:avLst/>
          </a:prstGeom>
          <a:noFill/>
          <a:ln/>
        </p:spPr>
        <p:txBody>
          <a:bodyPr wrap="square" lIns="0" tIns="0" rIns="0" bIns="0" rtlCol="0" anchor="t">
            <a:normAutofit lnSpcReduction="10000"/>
          </a:bodyPr>
          <a:lstStyle/>
          <a:p>
            <a:pPr marL="264160" indent="-264160" algn="just">
              <a:lnSpc>
                <a:spcPct val="133000"/>
              </a:lnSpc>
              <a:buSzPct val="100000"/>
              <a:buChar char="•"/>
            </a:pPr>
            <a:r>
              <a:rPr lang="de-DE" sz="1300" dirty="0">
                <a:solidFill>
                  <a:srgbClr val="006482"/>
                </a:solidFill>
                <a:latin typeface="Barlow" pitchFamily="34" charset="0"/>
                <a:ea typeface="Barlow" pitchFamily="34" charset="-122"/>
                <a:cs typeface="Barlow" pitchFamily="34" charset="-120"/>
              </a:rPr>
              <a:t>Bei ernährungsmedizinischen Studien ist eine Kontrollgruppe ohne Intervention aus ethischen Gründen häufig nicht vertretbar.</a:t>
            </a:r>
          </a:p>
          <a:p>
            <a:pPr marL="264160" indent="-264160" algn="just">
              <a:lnSpc>
                <a:spcPct val="133000"/>
              </a:lnSpc>
              <a:buSzPct val="100000"/>
              <a:buChar char="•"/>
            </a:pPr>
            <a:r>
              <a:rPr lang="de-DE" sz="1300" dirty="0">
                <a:solidFill>
                  <a:srgbClr val="006482"/>
                </a:solidFill>
                <a:latin typeface="Barlow" pitchFamily="34" charset="0"/>
                <a:ea typeface="Barlow" pitchFamily="34" charset="-122"/>
                <a:cs typeface="Barlow" pitchFamily="34" charset="-120"/>
              </a:rPr>
              <a:t>Wiederholungsstudien bei vulnerablen Patienten sind nicht immer ethisch vertretbar, wenn relevante wissenschaftliche Erkenntnisse bereits vorliegen.</a:t>
            </a:r>
          </a:p>
          <a:p>
            <a:pPr marL="264160" indent="-264160" algn="just">
              <a:lnSpc>
                <a:spcPct val="133000"/>
              </a:lnSpc>
              <a:buSzPct val="100000"/>
              <a:buChar char="•"/>
            </a:pPr>
            <a:r>
              <a:rPr lang="de-DE" sz="1300" dirty="0">
                <a:solidFill>
                  <a:srgbClr val="006482"/>
                </a:solidFill>
                <a:latin typeface="Barlow" pitchFamily="34" charset="0"/>
                <a:ea typeface="Barlow" pitchFamily="34" charset="-122"/>
                <a:cs typeface="Barlow" pitchFamily="34" charset="-120"/>
              </a:rPr>
              <a:t>Die Evidenzbewertung für LBMZ berücksichtigt diese Besonderheiten und stützt sich auf einen wissenschaftlich fundierten, fallbezogenen Ansatz.</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505718"/>
            <a:ext cx="10868745" cy="1017389"/>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LBMZ </a:t>
            </a:r>
            <a:r>
              <a:rPr lang="en-US" sz="2500" dirty="0">
                <a:solidFill>
                  <a:srgbClr val="006482"/>
                </a:solidFill>
                <a:latin typeface="Barlow Light" pitchFamily="34" charset="0"/>
              </a:rPr>
              <a:t>werden in verschiedenen Formen und </a:t>
            </a:r>
            <a:r>
              <a:rPr lang="en-US" sz="2500" dirty="0" err="1">
                <a:solidFill>
                  <a:srgbClr val="006482"/>
                </a:solidFill>
                <a:latin typeface="Barlow Light" pitchFamily="34" charset="0"/>
              </a:rPr>
              <a:t>Zusammensetzungen</a:t>
            </a:r>
            <a:r>
              <a:rPr lang="en-US" sz="2500" dirty="0">
                <a:solidFill>
                  <a:srgbClr val="006482"/>
                </a:solidFill>
                <a:latin typeface="Barlow Light" pitchFamily="34" charset="0"/>
              </a:rPr>
              <a:t> </a:t>
            </a:r>
            <a:r>
              <a:rPr lang="en-US" sz="2500" dirty="0" err="1">
                <a:solidFill>
                  <a:srgbClr val="006482"/>
                </a:solidFill>
                <a:latin typeface="Barlow Light" pitchFamily="34" charset="0"/>
              </a:rPr>
              <a:t>eingesetzt</a:t>
            </a:r>
            <a:endParaRPr lang="en-US" sz="2500" dirty="0">
              <a:solidFill>
                <a:srgbClr val="006482"/>
              </a:solidFill>
              <a:latin typeface="Barlow Light" pitchFamily="34" charset="0"/>
            </a:endParaRPr>
          </a:p>
        </p:txBody>
      </p:sp>
      <p:grpSp>
        <p:nvGrpSpPr>
          <p:cNvPr id="26" name="Gruppieren 25">
            <a:extLst>
              <a:ext uri="{FF2B5EF4-FFF2-40B4-BE49-F238E27FC236}">
                <a16:creationId xmlns:a16="http://schemas.microsoft.com/office/drawing/2014/main" id="{DE805EC0-450B-66BC-FD90-34C1A63E45A3}"/>
              </a:ext>
            </a:extLst>
          </p:cNvPr>
          <p:cNvGrpSpPr/>
          <p:nvPr/>
        </p:nvGrpSpPr>
        <p:grpSpPr>
          <a:xfrm>
            <a:off x="404638" y="1467189"/>
            <a:ext cx="2738364" cy="3168146"/>
            <a:chOff x="661475" y="1679275"/>
            <a:chExt cx="3516026" cy="3814422"/>
          </a:xfrm>
        </p:grpSpPr>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475" y="1682308"/>
              <a:ext cx="3516026" cy="3811389"/>
            </a:xfrm>
            <a:prstGeom prst="rect">
              <a:avLst/>
            </a:prstGeom>
          </p:spPr>
        </p:pic>
        <p:sp>
          <p:nvSpPr>
            <p:cNvPr id="5" name="Text 2"/>
            <p:cNvSpPr/>
            <p:nvPr/>
          </p:nvSpPr>
          <p:spPr>
            <a:xfrm>
              <a:off x="735286" y="1679275"/>
              <a:ext cx="3442215" cy="511774"/>
            </a:xfrm>
            <a:prstGeom prst="rect">
              <a:avLst/>
            </a:prstGeom>
            <a:solidFill>
              <a:srgbClr val="00437A"/>
            </a:solidFill>
            <a:ln/>
          </p:spPr>
          <p:txBody>
            <a:bodyPr wrap="square" lIns="0" tIns="0" rIns="0" bIns="0" rtlCol="0" anchor="t">
              <a:normAutofit/>
            </a:bodyPr>
            <a:lstStyle/>
            <a:p>
              <a:pPr algn="ctr">
                <a:lnSpc>
                  <a:spcPct val="104000"/>
                </a:lnSpc>
              </a:pPr>
              <a:r>
                <a:rPr lang="en-US" sz="1600" b="1" dirty="0" err="1">
                  <a:solidFill>
                    <a:schemeClr val="bg1"/>
                  </a:solidFill>
                  <a:latin typeface="Barlow Light" pitchFamily="34" charset="0"/>
                </a:rPr>
                <a:t>Enterale</a:t>
              </a:r>
              <a:r>
                <a:rPr lang="en-US" sz="1600" b="1" dirty="0">
                  <a:solidFill>
                    <a:schemeClr val="bg1"/>
                  </a:solidFill>
                  <a:latin typeface="Barlow Light" pitchFamily="34" charset="0"/>
                </a:rPr>
                <a:t> </a:t>
              </a:r>
              <a:r>
                <a:rPr lang="en-US" sz="1600" b="1" dirty="0" err="1">
                  <a:solidFill>
                    <a:schemeClr val="bg1"/>
                  </a:solidFill>
                  <a:latin typeface="Barlow Light" pitchFamily="34" charset="0"/>
                </a:rPr>
                <a:t>Sondennahrung</a:t>
              </a:r>
              <a:r>
                <a:rPr lang="en-US" sz="1600" b="1" dirty="0">
                  <a:solidFill>
                    <a:schemeClr val="bg1"/>
                  </a:solidFill>
                  <a:latin typeface="Barlow Light" pitchFamily="34" charset="0"/>
                </a:rPr>
                <a:t>  </a:t>
              </a:r>
            </a:p>
          </p:txBody>
        </p:sp>
        <p:sp>
          <p:nvSpPr>
            <p:cNvPr id="6" name="Text 3"/>
            <p:cNvSpPr/>
            <p:nvPr/>
          </p:nvSpPr>
          <p:spPr>
            <a:xfrm>
              <a:off x="861611" y="2290991"/>
              <a:ext cx="3115752" cy="3202705"/>
            </a:xfrm>
            <a:prstGeom prst="rect">
              <a:avLst/>
            </a:prstGeom>
            <a:noFill/>
            <a:ln/>
          </p:spPr>
          <p:txBody>
            <a:bodyPr wrap="square" lIns="0" tIns="0" rIns="0" bIns="0" rtlCol="0" anchor="t">
              <a:normAutofit/>
            </a:bodyPr>
            <a:lstStyle/>
            <a:p>
              <a:pPr marL="0" indent="0" algn="just">
                <a:lnSpc>
                  <a:spcPct val="132000"/>
                </a:lnSpc>
                <a:buNone/>
              </a:pPr>
              <a:r>
                <a:rPr lang="en-US" sz="1100" dirty="0">
                  <a:solidFill>
                    <a:srgbClr val="006482"/>
                  </a:solidFill>
                  <a:latin typeface="Barlow" pitchFamily="34" charset="0"/>
                  <a:ea typeface="Barlow" pitchFamily="34" charset="-122"/>
                  <a:cs typeface="Barlow" pitchFamily="34" charset="-120"/>
                </a:rPr>
                <a:t>Die Sondenernährung ermöglicht die Zufuhr von Nahrung direkt in den Magen-Darm-Trakt über eine Ernährungssonde. Sie kann bei Schluckstörungen, eingeschränkter Darmfunktion oder erhöhtem Nährstoffbedarf erforderlich sein und als alleinige oder ergänzende Ernährungsquelle eingesetzt werden.</a:t>
              </a:r>
              <a:endParaRPr lang="en-US" sz="1100" dirty="0"/>
            </a:p>
          </p:txBody>
        </p:sp>
      </p:grpSp>
      <p:grpSp>
        <p:nvGrpSpPr>
          <p:cNvPr id="27" name="Gruppieren 26">
            <a:extLst>
              <a:ext uri="{FF2B5EF4-FFF2-40B4-BE49-F238E27FC236}">
                <a16:creationId xmlns:a16="http://schemas.microsoft.com/office/drawing/2014/main" id="{78B5815A-1A4B-29C7-B0F0-3DA6D69C64CB}"/>
              </a:ext>
            </a:extLst>
          </p:cNvPr>
          <p:cNvGrpSpPr/>
          <p:nvPr/>
        </p:nvGrpSpPr>
        <p:grpSpPr>
          <a:xfrm>
            <a:off x="3343909" y="1456061"/>
            <a:ext cx="2696286" cy="3204634"/>
            <a:chOff x="4337735" y="1657054"/>
            <a:chExt cx="3516125" cy="3823138"/>
          </a:xfrm>
        </p:grpSpPr>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37735" y="1668803"/>
              <a:ext cx="3516125" cy="3811389"/>
            </a:xfrm>
            <a:prstGeom prst="rect">
              <a:avLst/>
            </a:prstGeom>
          </p:spPr>
        </p:pic>
        <p:sp>
          <p:nvSpPr>
            <p:cNvPr id="8" name="Text 4"/>
            <p:cNvSpPr/>
            <p:nvPr/>
          </p:nvSpPr>
          <p:spPr>
            <a:xfrm>
              <a:off x="4337735" y="1657054"/>
              <a:ext cx="3516027" cy="529934"/>
            </a:xfrm>
            <a:prstGeom prst="rect">
              <a:avLst/>
            </a:prstGeom>
            <a:solidFill>
              <a:srgbClr val="00437A"/>
            </a:solidFill>
            <a:ln/>
          </p:spPr>
          <p:txBody>
            <a:bodyPr wrap="square" lIns="0" tIns="0" rIns="0" bIns="0" rtlCol="0" anchor="t">
              <a:normAutofit fontScale="85000" lnSpcReduction="10000"/>
            </a:bodyPr>
            <a:lstStyle/>
            <a:p>
              <a:pPr algn="ctr">
                <a:lnSpc>
                  <a:spcPct val="104000"/>
                </a:lnSpc>
              </a:pPr>
              <a:r>
                <a:rPr lang="en-US" sz="1600" b="1" dirty="0" err="1">
                  <a:solidFill>
                    <a:schemeClr val="bg1"/>
                  </a:solidFill>
                  <a:latin typeface="Barlow Light" pitchFamily="34" charset="0"/>
                </a:rPr>
                <a:t>Trinknahrung</a:t>
              </a:r>
              <a:endParaRPr lang="en-US" sz="1600" b="1" dirty="0">
                <a:solidFill>
                  <a:schemeClr val="bg1"/>
                </a:solidFill>
                <a:latin typeface="Barlow Light" pitchFamily="34" charset="0"/>
              </a:endParaRPr>
            </a:p>
            <a:p>
              <a:pPr algn="ctr">
                <a:lnSpc>
                  <a:spcPct val="104000"/>
                </a:lnSpc>
              </a:pPr>
              <a:r>
                <a:rPr lang="en-US" sz="1600" b="1" dirty="0">
                  <a:solidFill>
                    <a:schemeClr val="bg1"/>
                  </a:solidFill>
                  <a:latin typeface="Barlow Light" pitchFamily="34" charset="0"/>
                </a:rPr>
                <a:t>(</a:t>
              </a:r>
              <a:r>
                <a:rPr lang="en-US" sz="1600" b="1" dirty="0" err="1">
                  <a:solidFill>
                    <a:schemeClr val="bg1"/>
                  </a:solidFill>
                  <a:latin typeface="Barlow Light" pitchFamily="34" charset="0"/>
                </a:rPr>
                <a:t>orale</a:t>
              </a:r>
              <a:r>
                <a:rPr lang="en-US" sz="1600" b="1" dirty="0">
                  <a:solidFill>
                    <a:schemeClr val="bg1"/>
                  </a:solidFill>
                  <a:latin typeface="Barlow Light" pitchFamily="34" charset="0"/>
                </a:rPr>
                <a:t> “</a:t>
              </a:r>
              <a:r>
                <a:rPr lang="en-US" sz="1600" b="1" dirty="0" err="1">
                  <a:solidFill>
                    <a:schemeClr val="bg1"/>
                  </a:solidFill>
                  <a:latin typeface="Barlow Light" pitchFamily="34" charset="0"/>
                </a:rPr>
                <a:t>Nahrungsergänzung</a:t>
              </a:r>
              <a:r>
                <a:rPr lang="en-US" sz="1600" b="1" dirty="0">
                  <a:solidFill>
                    <a:schemeClr val="bg1"/>
                  </a:solidFill>
                  <a:latin typeface="Barlow Light" pitchFamily="34" charset="0"/>
                </a:rPr>
                <a:t>”  (ONS))  </a:t>
              </a:r>
            </a:p>
          </p:txBody>
        </p:sp>
        <p:sp>
          <p:nvSpPr>
            <p:cNvPr id="9" name="Text 5"/>
            <p:cNvSpPr/>
            <p:nvPr/>
          </p:nvSpPr>
          <p:spPr>
            <a:xfrm>
              <a:off x="4557599" y="2276462"/>
              <a:ext cx="3076399" cy="3161939"/>
            </a:xfrm>
            <a:prstGeom prst="rect">
              <a:avLst/>
            </a:prstGeom>
            <a:noFill/>
            <a:ln/>
          </p:spPr>
          <p:txBody>
            <a:bodyPr wrap="square" lIns="0" tIns="0" rIns="0" bIns="0" rtlCol="0" anchor="t">
              <a:noAutofit/>
            </a:bodyPr>
            <a:lstStyle/>
            <a:p>
              <a:pPr marL="0" indent="0" algn="just">
                <a:lnSpc>
                  <a:spcPct val="132000"/>
                </a:lnSpc>
                <a:buNone/>
              </a:pPr>
              <a:r>
                <a:rPr lang="de-DE" sz="1100" dirty="0">
                  <a:solidFill>
                    <a:srgbClr val="006482"/>
                  </a:solidFill>
                  <a:latin typeface="Barlow" pitchFamily="34" charset="0"/>
                  <a:ea typeface="Barlow" pitchFamily="34" charset="-122"/>
                  <a:cs typeface="Barlow" pitchFamily="34" charset="-120"/>
                </a:rPr>
                <a:t>Trinknahrungen liefern Energie, Eiweiß sowie essenzielle Mikro- und Makronährstoffe. Sie unterstützen das Ernährungsmanagement bei krankheitsbedingter Mangelernährung, wenn die normale Nahrungsaufnahme nicht ausreicht, um den Nährstoffbedarf zu decken.</a:t>
              </a:r>
              <a:endParaRPr lang="en-US" sz="1100" dirty="0"/>
            </a:p>
          </p:txBody>
        </p:sp>
      </p:grpSp>
      <p:grpSp>
        <p:nvGrpSpPr>
          <p:cNvPr id="28" name="Gruppieren 27">
            <a:extLst>
              <a:ext uri="{FF2B5EF4-FFF2-40B4-BE49-F238E27FC236}">
                <a16:creationId xmlns:a16="http://schemas.microsoft.com/office/drawing/2014/main" id="{B046FCAA-1D5F-465A-BB92-92780E13B69F}"/>
              </a:ext>
            </a:extLst>
          </p:cNvPr>
          <p:cNvGrpSpPr/>
          <p:nvPr/>
        </p:nvGrpSpPr>
        <p:grpSpPr>
          <a:xfrm>
            <a:off x="6198523" y="1456060"/>
            <a:ext cx="2680803" cy="3204635"/>
            <a:chOff x="7345119" y="1386417"/>
            <a:chExt cx="3516125" cy="3861369"/>
          </a:xfrm>
        </p:grpSpPr>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45119" y="1386417"/>
              <a:ext cx="3516125" cy="3861369"/>
            </a:xfrm>
            <a:prstGeom prst="rect">
              <a:avLst/>
            </a:prstGeom>
          </p:spPr>
        </p:pic>
        <p:sp>
          <p:nvSpPr>
            <p:cNvPr id="11" name="Text 6"/>
            <p:cNvSpPr/>
            <p:nvPr/>
          </p:nvSpPr>
          <p:spPr>
            <a:xfrm>
              <a:off x="7398826" y="1386417"/>
              <a:ext cx="3455013" cy="506162"/>
            </a:xfrm>
            <a:prstGeom prst="rect">
              <a:avLst/>
            </a:prstGeom>
            <a:solidFill>
              <a:srgbClr val="00437A"/>
            </a:solidFill>
            <a:ln/>
          </p:spPr>
          <p:txBody>
            <a:bodyPr wrap="square" lIns="0" tIns="0" rIns="0" bIns="0" rtlCol="0" anchor="t">
              <a:normAutofit/>
            </a:bodyPr>
            <a:lstStyle/>
            <a:p>
              <a:pPr algn="ctr">
                <a:lnSpc>
                  <a:spcPct val="104000"/>
                </a:lnSpc>
              </a:pPr>
              <a:r>
                <a:rPr lang="en-US" sz="1600" b="1" dirty="0" err="1">
                  <a:solidFill>
                    <a:schemeClr val="bg1"/>
                  </a:solidFill>
                  <a:latin typeface="Barlow Light" pitchFamily="34" charset="0"/>
                </a:rPr>
                <a:t>Metabolische</a:t>
              </a:r>
              <a:r>
                <a:rPr lang="en-US" sz="1600" b="1" dirty="0">
                  <a:solidFill>
                    <a:schemeClr val="bg1"/>
                  </a:solidFill>
                  <a:latin typeface="Barlow Light" pitchFamily="34" charset="0"/>
                </a:rPr>
                <a:t>  </a:t>
              </a:r>
              <a:r>
                <a:rPr lang="en-US" sz="1600" b="1" dirty="0" err="1">
                  <a:solidFill>
                    <a:schemeClr val="bg1"/>
                  </a:solidFill>
                  <a:latin typeface="Barlow Light" pitchFamily="34" charset="0"/>
                </a:rPr>
                <a:t>Produkte</a:t>
              </a:r>
              <a:endParaRPr lang="en-US" sz="1600" b="1" dirty="0">
                <a:solidFill>
                  <a:schemeClr val="bg1"/>
                </a:solidFill>
                <a:latin typeface="Barlow Light" pitchFamily="34" charset="0"/>
              </a:endParaRPr>
            </a:p>
          </p:txBody>
        </p:sp>
        <p:sp>
          <p:nvSpPr>
            <p:cNvPr id="12" name="Text 7"/>
            <p:cNvSpPr/>
            <p:nvPr/>
          </p:nvSpPr>
          <p:spPr>
            <a:xfrm>
              <a:off x="7603081" y="2053503"/>
              <a:ext cx="3076399" cy="3194283"/>
            </a:xfrm>
            <a:prstGeom prst="rect">
              <a:avLst/>
            </a:prstGeom>
            <a:noFill/>
            <a:ln/>
          </p:spPr>
          <p:txBody>
            <a:bodyPr wrap="square" lIns="0" tIns="0" rIns="0" bIns="0" rtlCol="0" anchor="t">
              <a:noAutofit/>
            </a:bodyPr>
            <a:lstStyle/>
            <a:p>
              <a:pPr marL="0" indent="0" algn="just">
                <a:lnSpc>
                  <a:spcPct val="132000"/>
                </a:lnSpc>
                <a:buNone/>
              </a:pPr>
              <a:r>
                <a:rPr lang="de-DE" sz="1100" dirty="0">
                  <a:solidFill>
                    <a:srgbClr val="006482"/>
                  </a:solidFill>
                  <a:latin typeface="Barlow" pitchFamily="34" charset="0"/>
                  <a:ea typeface="Barlow" pitchFamily="34" charset="-122"/>
                  <a:cs typeface="Barlow" pitchFamily="34" charset="-120"/>
                </a:rPr>
                <a:t>Sind speziell für bestimmte Erkrankungen oder medizinische Zustände entwickelt, beispielsweise für seltene angeborene Stoffwechselerkrankungen wie die Phenylketonurie (PKU). Durch ihre angepasste Zusammensetzung unterstützen sie die Deckung spezifischer Ernährungsbedürfnisse. Darüber hinaus gibt es Formulierungen für Patienten mit Nieren-, Leber- oder Lungenerkrankungen.</a:t>
              </a:r>
              <a:endParaRPr lang="en-US" sz="1100" dirty="0">
                <a:highlight>
                  <a:srgbClr val="FFFF00"/>
                </a:highlight>
              </a:endParaRPr>
            </a:p>
          </p:txBody>
        </p:sp>
      </p:grpSp>
      <p:grpSp>
        <p:nvGrpSpPr>
          <p:cNvPr id="31" name="Gruppieren 30">
            <a:extLst>
              <a:ext uri="{FF2B5EF4-FFF2-40B4-BE49-F238E27FC236}">
                <a16:creationId xmlns:a16="http://schemas.microsoft.com/office/drawing/2014/main" id="{D8DA4735-22DC-8E4D-AEBC-358FD4F179A4}"/>
              </a:ext>
            </a:extLst>
          </p:cNvPr>
          <p:cNvGrpSpPr/>
          <p:nvPr/>
        </p:nvGrpSpPr>
        <p:grpSpPr>
          <a:xfrm>
            <a:off x="8998438" y="1469708"/>
            <a:ext cx="2699417" cy="3151040"/>
            <a:chOff x="2183204" y="3317408"/>
            <a:chExt cx="3524806" cy="3631009"/>
          </a:xfrm>
        </p:grpSpPr>
        <p:pic>
          <p:nvPicPr>
            <p:cNvPr id="19" name="Image 0" descr="preencoded.png">
              <a:extLst>
                <a:ext uri="{FF2B5EF4-FFF2-40B4-BE49-F238E27FC236}">
                  <a16:creationId xmlns:a16="http://schemas.microsoft.com/office/drawing/2014/main" id="{905E5FA4-6571-847F-3DF4-E917AE37FE1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83204" y="3317408"/>
              <a:ext cx="3512653" cy="3631009"/>
            </a:xfrm>
            <a:prstGeom prst="rect">
              <a:avLst/>
            </a:prstGeom>
          </p:spPr>
        </p:pic>
        <p:sp>
          <p:nvSpPr>
            <p:cNvPr id="21" name="Text 1">
              <a:extLst>
                <a:ext uri="{FF2B5EF4-FFF2-40B4-BE49-F238E27FC236}">
                  <a16:creationId xmlns:a16="http://schemas.microsoft.com/office/drawing/2014/main" id="{433C71C0-73DA-5300-923B-D81849813885}"/>
                </a:ext>
              </a:extLst>
            </p:cNvPr>
            <p:cNvSpPr/>
            <p:nvPr/>
          </p:nvSpPr>
          <p:spPr>
            <a:xfrm>
              <a:off x="2195357" y="3317408"/>
              <a:ext cx="3512653" cy="429330"/>
            </a:xfrm>
            <a:prstGeom prst="rect">
              <a:avLst/>
            </a:prstGeom>
            <a:solidFill>
              <a:srgbClr val="00437A"/>
            </a:solidFill>
            <a:ln/>
          </p:spPr>
          <p:txBody>
            <a:bodyPr wrap="square" lIns="0" tIns="0" rIns="0" bIns="0" rtlCol="0" anchor="t">
              <a:normAutofit/>
            </a:bodyPr>
            <a:lstStyle/>
            <a:p>
              <a:pPr algn="ctr">
                <a:lnSpc>
                  <a:spcPct val="104000"/>
                </a:lnSpc>
              </a:pPr>
              <a:r>
                <a:rPr lang="en-US" sz="1600" b="1" dirty="0" err="1">
                  <a:solidFill>
                    <a:schemeClr val="bg1"/>
                  </a:solidFill>
                  <a:latin typeface="Barlow Light" pitchFamily="34" charset="0"/>
                </a:rPr>
                <a:t>Spezielle</a:t>
              </a:r>
              <a:r>
                <a:rPr lang="en-US" sz="1600" b="1" dirty="0">
                  <a:solidFill>
                    <a:schemeClr val="bg1"/>
                  </a:solidFill>
                  <a:latin typeface="Barlow Light" pitchFamily="34" charset="0"/>
                </a:rPr>
                <a:t> </a:t>
              </a:r>
              <a:r>
                <a:rPr lang="en-US" sz="1600" b="1" dirty="0" err="1">
                  <a:solidFill>
                    <a:schemeClr val="bg1"/>
                  </a:solidFill>
                  <a:latin typeface="Barlow Light" pitchFamily="34" charset="0"/>
                </a:rPr>
                <a:t>Säuglingsnahrung</a:t>
              </a:r>
              <a:endParaRPr lang="en-US" sz="1600" b="1" dirty="0">
                <a:solidFill>
                  <a:schemeClr val="bg1"/>
                </a:solidFill>
                <a:latin typeface="Barlow Light" pitchFamily="34" charset="0"/>
              </a:endParaRPr>
            </a:p>
          </p:txBody>
        </p:sp>
        <p:sp>
          <p:nvSpPr>
            <p:cNvPr id="23" name="Text 2">
              <a:extLst>
                <a:ext uri="{FF2B5EF4-FFF2-40B4-BE49-F238E27FC236}">
                  <a16:creationId xmlns:a16="http://schemas.microsoft.com/office/drawing/2014/main" id="{6C5452A6-3654-B3F6-DE56-04BAB7A1C5F7}"/>
                </a:ext>
              </a:extLst>
            </p:cNvPr>
            <p:cNvSpPr/>
            <p:nvPr/>
          </p:nvSpPr>
          <p:spPr>
            <a:xfrm>
              <a:off x="2379132" y="3848027"/>
              <a:ext cx="3067767" cy="2851869"/>
            </a:xfrm>
            <a:prstGeom prst="rect">
              <a:avLst/>
            </a:prstGeom>
            <a:noFill/>
            <a:ln/>
          </p:spPr>
          <p:txBody>
            <a:bodyPr wrap="square" lIns="0" tIns="0" rIns="0" bIns="0" rtlCol="0" anchor="t">
              <a:noAutofit/>
            </a:bodyPr>
            <a:lstStyle/>
            <a:p>
              <a:pPr marL="0" indent="0" algn="just">
                <a:lnSpc>
                  <a:spcPct val="133000"/>
                </a:lnSpc>
                <a:buNone/>
              </a:pPr>
              <a:r>
                <a:rPr lang="de-DE" sz="1100" dirty="0">
                  <a:solidFill>
                    <a:srgbClr val="006482"/>
                  </a:solidFill>
                  <a:latin typeface="Barlow" pitchFamily="34" charset="0"/>
                  <a:ea typeface="Barlow" pitchFamily="34" charset="-122"/>
                  <a:cs typeface="Barlow" pitchFamily="34" charset="-120"/>
                </a:rPr>
                <a:t>Spezielle LMBZ für Säuglinge („Infant-FSMP“) sind für die ernährungstherapeutische Versorgung von Säuglingen mit bestimmten Erkrankungen unverzichtbar. Sie unterstützen normales Wachstum und eine altersgerechte Entwicklung, z. B. bei Kuhmilchallergie, Galaktosämie oder Phenylketonurie (PKU).</a:t>
              </a:r>
              <a:endParaRPr lang="en-US" sz="1100" dirty="0"/>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82647" y="491232"/>
            <a:ext cx="4406492" cy="5875536"/>
          </a:xfrm>
          <a:prstGeom prst="rect">
            <a:avLst/>
          </a:prstGeom>
        </p:spPr>
      </p:pic>
      <p:sp>
        <p:nvSpPr>
          <p:cNvPr id="4" name="Text 1"/>
          <p:cNvSpPr/>
          <p:nvPr/>
        </p:nvSpPr>
        <p:spPr>
          <a:xfrm>
            <a:off x="5233360" y="2391271"/>
            <a:ext cx="6296860"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006482"/>
                </a:solidFill>
                <a:latin typeface="Barlow Light" pitchFamily="34" charset="0"/>
                <a:ea typeface="Barlow Light" pitchFamily="34" charset="-122"/>
                <a:cs typeface="Barlow Light" pitchFamily="34" charset="-120"/>
              </a:rPr>
              <a:t>Detaillierte Fallstudien zur Anwendung von LBMZ</a:t>
            </a:r>
            <a:endParaRPr lang="en-US" sz="3250" dirty="0"/>
          </a:p>
        </p:txBody>
      </p:sp>
      <p:sp>
        <p:nvSpPr>
          <p:cNvPr id="5" name="Text 2"/>
          <p:cNvSpPr/>
          <p:nvPr/>
        </p:nvSpPr>
        <p:spPr>
          <a:xfrm>
            <a:off x="5233360" y="3672780"/>
            <a:ext cx="6296860"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6482"/>
                </a:solidFill>
                <a:latin typeface="Barlow" pitchFamily="34" charset="0"/>
                <a:ea typeface="Barlow" pitchFamily="34" charset="-122"/>
                <a:cs typeface="Barlow" pitchFamily="34" charset="-120"/>
              </a:rPr>
              <a:t>Die folgenden Fallstudien illustrieren die klinische Relevanz und die konkrete Wirkung von LBMZ bei verschiedenen Erkrankungen – von Schlaganfall über Krebs bis hin zu seltenen angeborenen Stoffwechselstörungen.</a:t>
            </a:r>
            <a:endParaRPr lang="en-US" sz="13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Text 0"/>
          <p:cNvSpPr/>
          <p:nvPr/>
        </p:nvSpPr>
        <p:spPr>
          <a:xfrm>
            <a:off x="661475" y="576923"/>
            <a:ext cx="10868745" cy="1033463"/>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 Schlaganfall – Hintergrund und Ernährungsauswirkungen</a:t>
            </a:r>
            <a:endParaRPr lang="en-US" sz="2500" dirty="0"/>
          </a:p>
        </p:txBody>
      </p:sp>
      <p:sp>
        <p:nvSpPr>
          <p:cNvPr id="3" name="Text 1"/>
          <p:cNvSpPr/>
          <p:nvPr/>
        </p:nvSpPr>
        <p:spPr>
          <a:xfrm>
            <a:off x="661475" y="2197151"/>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Was ist ein Schlaganfall?</a:t>
            </a:r>
            <a:endParaRPr lang="en-US" sz="1600" dirty="0"/>
          </a:p>
        </p:txBody>
      </p:sp>
      <p:sp>
        <p:nvSpPr>
          <p:cNvPr id="4" name="Text 2"/>
          <p:cNvSpPr/>
          <p:nvPr/>
        </p:nvSpPr>
        <p:spPr>
          <a:xfrm>
            <a:off x="661475" y="2620914"/>
            <a:ext cx="5232666" cy="1736527"/>
          </a:xfrm>
          <a:prstGeom prst="rect">
            <a:avLst/>
          </a:prstGeom>
          <a:noFill/>
          <a:ln/>
        </p:spPr>
        <p:txBody>
          <a:bodyPr wrap="square" lIns="0" tIns="0" rIns="0" bIns="0" rtlCol="0" anchor="t">
            <a:normAutofit/>
          </a:bodyPr>
          <a:lstStyle/>
          <a:p>
            <a:pPr marL="0" indent="0" algn="just">
              <a:lnSpc>
                <a:spcPct val="133000"/>
              </a:lnSpc>
              <a:spcAft>
                <a:spcPts val="1150"/>
              </a:spcAft>
              <a:buNone/>
            </a:pPr>
            <a:r>
              <a:rPr lang="en-US" sz="1300" dirty="0">
                <a:solidFill>
                  <a:srgbClr val="006482"/>
                </a:solidFill>
                <a:latin typeface="Barlow" pitchFamily="34" charset="0"/>
                <a:ea typeface="Barlow" pitchFamily="34" charset="-122"/>
                <a:cs typeface="Barlow" pitchFamily="34" charset="-120"/>
              </a:rPr>
              <a:t>Ein Schlaganfall tritt auf, wenn die Blutversorgung eines Teils des Gehirns unterbrochen wird, was zu Problemen mit Bewegung, Gleichgewicht, Sprache und Schluckschwierigkeiten (Dysphagie) führt.</a:t>
            </a:r>
            <a:endParaRPr lang="en-US" sz="1300" dirty="0"/>
          </a:p>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Schlaganfall ist die zweithäufigste Einzeltodesursache in Europa und verursacht jährlich 405.000 Todesfälle (9 %) bei Männern und 583.000 Todesfälle (13 %) bei Frauen.</a:t>
            </a:r>
            <a:endParaRPr lang="en-US" sz="1300" dirty="0"/>
          </a:p>
        </p:txBody>
      </p:sp>
      <p:sp>
        <p:nvSpPr>
          <p:cNvPr id="5" name="Shape 3"/>
          <p:cNvSpPr/>
          <p:nvPr/>
        </p:nvSpPr>
        <p:spPr>
          <a:xfrm>
            <a:off x="6184844" y="2031852"/>
            <a:ext cx="5470785" cy="3003649"/>
          </a:xfrm>
          <a:prstGeom prst="roundRect">
            <a:avLst>
              <a:gd name="adj" fmla="val 3965"/>
            </a:avLst>
          </a:prstGeom>
          <a:solidFill>
            <a:srgbClr val="00437A"/>
          </a:solidFill>
          <a:ln/>
        </p:spPr>
        <p:txBody>
          <a:bodyPr/>
          <a:lstStyle/>
          <a:p>
            <a:endParaRPr lang="de-DE"/>
          </a:p>
        </p:txBody>
      </p:sp>
      <p:sp>
        <p:nvSpPr>
          <p:cNvPr id="6" name="Text 4"/>
          <p:cNvSpPr/>
          <p:nvPr/>
        </p:nvSpPr>
        <p:spPr>
          <a:xfrm>
            <a:off x="6350139" y="2197151"/>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Ernährungsauswirkungen</a:t>
            </a:r>
            <a:endParaRPr lang="en-US" sz="1600" dirty="0"/>
          </a:p>
        </p:txBody>
      </p:sp>
      <p:sp>
        <p:nvSpPr>
          <p:cNvPr id="7" name="Text 5"/>
          <p:cNvSpPr/>
          <p:nvPr/>
        </p:nvSpPr>
        <p:spPr>
          <a:xfrm>
            <a:off x="6350139" y="2620914"/>
            <a:ext cx="5140196" cy="2265759"/>
          </a:xfrm>
          <a:prstGeom prst="rect">
            <a:avLst/>
          </a:prstGeom>
          <a:noFill/>
          <a:ln/>
        </p:spPr>
        <p:txBody>
          <a:bodyPr wrap="square" lIns="0" tIns="0" rIns="0" bIns="0" rtlCol="0" anchor="t">
            <a:normAutofit/>
          </a:bodyPr>
          <a:lstStyle/>
          <a:p>
            <a:pPr marL="0" indent="0" algn="l">
              <a:lnSpc>
                <a:spcPct val="133000"/>
              </a:lnSpc>
              <a:buNone/>
            </a:pPr>
            <a:r>
              <a:rPr lang="en-US" sz="1300" b="1" dirty="0">
                <a:solidFill>
                  <a:srgbClr val="FFFFFF"/>
                </a:solidFill>
                <a:latin typeface="Barlow Bold" pitchFamily="34" charset="0"/>
                <a:ea typeface="Barlow Bold" pitchFamily="34" charset="-122"/>
                <a:cs typeface="Barlow Bold" pitchFamily="34" charset="-120"/>
              </a:rPr>
              <a:t>Dysphagie</a:t>
            </a:r>
            <a:r>
              <a:rPr lang="en-US" sz="1300" dirty="0">
                <a:solidFill>
                  <a:srgbClr val="FFFFFF"/>
                </a:solidFill>
                <a:latin typeface="Barlow" pitchFamily="34" charset="0"/>
                <a:ea typeface="Barlow" pitchFamily="34" charset="-122"/>
                <a:cs typeface="Barlow" pitchFamily="34" charset="-120"/>
              </a:rPr>
              <a:t> kann bei Mahlzeiten Angst auslösen, da das Risiko besteht, dass Speisen oder Getränke in die Lungen des Patienten gelangen und eine Aspiration verursachen.</a:t>
            </a:r>
            <a:endParaRPr lang="en-US" sz="1300" dirty="0"/>
          </a:p>
          <a:p>
            <a:pPr marL="0" indent="0" algn="just">
              <a:lnSpc>
                <a:spcPct val="133000"/>
              </a:lnSpc>
              <a:buNone/>
            </a:pPr>
            <a:r>
              <a:rPr lang="en-US" sz="1300" dirty="0">
                <a:solidFill>
                  <a:srgbClr val="FFFFFF"/>
                </a:solidFill>
                <a:latin typeface="Barlow" pitchFamily="34" charset="0"/>
                <a:ea typeface="Barlow" pitchFamily="34" charset="-122"/>
                <a:cs typeface="Barlow" pitchFamily="34" charset="-120"/>
              </a:rPr>
              <a:t>Patienten können Schwierigkeiten beim selbstständigen Essen haben oder dauerhaft die Schluckfähigkeit verlieren, was sie dem Risiko von Brustinfektionen und Lungenentzündungen aussetzt. All diese Faktoren führen zu einem Risiko der Mangelernährung, beeinflussen die Erholung und erhöhen das Sterblichkeitsrisiko.</a:t>
            </a:r>
            <a:endParaRPr lang="en-US" sz="13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2" name="Text 0"/>
          <p:cNvSpPr/>
          <p:nvPr/>
        </p:nvSpPr>
        <p:spPr>
          <a:xfrm>
            <a:off x="661475" y="774402"/>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 Schlaganfall – Diätetisches Management</a:t>
            </a:r>
            <a:endParaRPr lang="en-US" sz="2500" dirty="0"/>
          </a:p>
        </p:txBody>
      </p:sp>
      <p:sp>
        <p:nvSpPr>
          <p:cNvPr id="3" name="Text 1"/>
          <p:cNvSpPr/>
          <p:nvPr/>
        </p:nvSpPr>
        <p:spPr>
          <a:xfrm>
            <a:off x="661475" y="1621830"/>
            <a:ext cx="1086874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6482"/>
                </a:solidFill>
                <a:latin typeface="Barlow" pitchFamily="34" charset="0"/>
                <a:ea typeface="Barlow" pitchFamily="34" charset="-122"/>
                <a:cs typeface="Barlow" pitchFamily="34" charset="-120"/>
              </a:rPr>
              <a:t>Die Ernährungsintervention bei Schlaganfallpatienten folgt unterschiedlichen Wegen, abhängig von der Person und dem Erholungsstadium. Bei dauerhaftem Verlust der Schluckfähigkeit, Aspirationsgefahr und wenn der Verzehr normaler Lebensmittel nicht möglich ist, ist medizinische Ernährung lebenslang erforderlich.</a:t>
            </a:r>
            <a:endParaRPr lang="en-US" sz="1300" dirty="0"/>
          </a:p>
        </p:txBody>
      </p:sp>
      <p:sp>
        <p:nvSpPr>
          <p:cNvPr id="4" name="Text 2"/>
          <p:cNvSpPr/>
          <p:nvPr/>
        </p:nvSpPr>
        <p:spPr>
          <a:xfrm>
            <a:off x="661475" y="2601714"/>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006482"/>
                </a:solidFill>
                <a:latin typeface="Barlow Light" pitchFamily="34" charset="0"/>
                <a:ea typeface="Barlow Light" pitchFamily="34" charset="-122"/>
                <a:cs typeface="Barlow Light" pitchFamily="34" charset="-120"/>
              </a:rPr>
              <a:t>01</a:t>
            </a:r>
            <a:endParaRPr lang="en-US" sz="1300" dirty="0"/>
          </a:p>
        </p:txBody>
      </p:sp>
      <p:sp>
        <p:nvSpPr>
          <p:cNvPr id="5" name="Shape 3"/>
          <p:cNvSpPr/>
          <p:nvPr/>
        </p:nvSpPr>
        <p:spPr>
          <a:xfrm>
            <a:off x="661475" y="2863652"/>
            <a:ext cx="5351725" cy="19050"/>
          </a:xfrm>
          <a:prstGeom prst="rect">
            <a:avLst/>
          </a:prstGeom>
          <a:solidFill>
            <a:srgbClr val="00437A"/>
          </a:solidFill>
          <a:ln/>
        </p:spPr>
        <p:txBody>
          <a:bodyPr/>
          <a:lstStyle/>
          <a:p>
            <a:endParaRPr lang="de-DE"/>
          </a:p>
        </p:txBody>
      </p:sp>
      <p:sp>
        <p:nvSpPr>
          <p:cNvPr id="6" name="Text 4"/>
          <p:cNvSpPr/>
          <p:nvPr/>
        </p:nvSpPr>
        <p:spPr>
          <a:xfrm>
            <a:off x="661475" y="2984401"/>
            <a:ext cx="535172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Sondenernährung</a:t>
            </a:r>
            <a:endParaRPr lang="en-US" sz="1600" dirty="0"/>
          </a:p>
        </p:txBody>
      </p:sp>
      <p:sp>
        <p:nvSpPr>
          <p:cNvPr id="7" name="Text 5"/>
          <p:cNvSpPr/>
          <p:nvPr/>
        </p:nvSpPr>
        <p:spPr>
          <a:xfrm>
            <a:off x="661475" y="3342084"/>
            <a:ext cx="535172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6482"/>
                </a:solidFill>
                <a:latin typeface="Barlow" pitchFamily="34" charset="0"/>
                <a:ea typeface="Barlow" pitchFamily="34" charset="-122"/>
                <a:cs typeface="Barlow" pitchFamily="34" charset="-120"/>
              </a:rPr>
              <a:t>Bei schwerem Schluckverlust oder vollständiger Unfähigkeit zur oralen Nahrungsaufnahme wird enterale Sondenernährung als vollständige Ernährungsversorgung eingesetzt.</a:t>
            </a:r>
            <a:endParaRPr lang="en-US" sz="1300" dirty="0"/>
          </a:p>
        </p:txBody>
      </p:sp>
      <p:sp>
        <p:nvSpPr>
          <p:cNvPr id="8" name="Text 6"/>
          <p:cNvSpPr/>
          <p:nvPr/>
        </p:nvSpPr>
        <p:spPr>
          <a:xfrm>
            <a:off x="6178495" y="2601714"/>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006482"/>
                </a:solidFill>
                <a:latin typeface="Barlow Light" pitchFamily="34" charset="0"/>
                <a:ea typeface="Barlow Light" pitchFamily="34" charset="-122"/>
                <a:cs typeface="Barlow Light" pitchFamily="34" charset="-120"/>
              </a:rPr>
              <a:t>02</a:t>
            </a:r>
            <a:endParaRPr lang="en-US" sz="1300" dirty="0"/>
          </a:p>
        </p:txBody>
      </p:sp>
      <p:sp>
        <p:nvSpPr>
          <p:cNvPr id="9" name="Shape 7"/>
          <p:cNvSpPr/>
          <p:nvPr/>
        </p:nvSpPr>
        <p:spPr>
          <a:xfrm>
            <a:off x="6178495" y="2863652"/>
            <a:ext cx="5351725" cy="19050"/>
          </a:xfrm>
          <a:prstGeom prst="rect">
            <a:avLst/>
          </a:prstGeom>
          <a:solidFill>
            <a:srgbClr val="00437A"/>
          </a:solidFill>
          <a:ln/>
        </p:spPr>
        <p:txBody>
          <a:bodyPr/>
          <a:lstStyle/>
          <a:p>
            <a:endParaRPr lang="de-DE"/>
          </a:p>
        </p:txBody>
      </p:sp>
      <p:sp>
        <p:nvSpPr>
          <p:cNvPr id="10" name="Text 8"/>
          <p:cNvSpPr/>
          <p:nvPr/>
        </p:nvSpPr>
        <p:spPr>
          <a:xfrm>
            <a:off x="6178495" y="2984401"/>
            <a:ext cx="535172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Texturmodifizierte Diäten</a:t>
            </a:r>
            <a:endParaRPr lang="en-US" sz="1600" dirty="0"/>
          </a:p>
        </p:txBody>
      </p:sp>
      <p:sp>
        <p:nvSpPr>
          <p:cNvPr id="11" name="Text 9"/>
          <p:cNvSpPr/>
          <p:nvPr/>
        </p:nvSpPr>
        <p:spPr>
          <a:xfrm>
            <a:off x="6178495" y="3342084"/>
            <a:ext cx="535172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6482"/>
                </a:solidFill>
                <a:latin typeface="Barlow" pitchFamily="34" charset="0"/>
                <a:ea typeface="Barlow" pitchFamily="34" charset="-122"/>
                <a:cs typeface="Barlow" pitchFamily="34" charset="-120"/>
              </a:rPr>
              <a:t>Während der Erholung werden Lebensmittel und Flüssigkeiten in ihrer Konsistenz angepasst – von pürierter Kost bis hin zu angedickten Flüssigkeiten, um das Aspirationsrisiko zu minimieren.</a:t>
            </a:r>
            <a:endParaRPr lang="en-US" sz="1300" dirty="0"/>
          </a:p>
        </p:txBody>
      </p:sp>
      <p:sp>
        <p:nvSpPr>
          <p:cNvPr id="12" name="Text 10"/>
          <p:cNvSpPr/>
          <p:nvPr/>
        </p:nvSpPr>
        <p:spPr>
          <a:xfrm>
            <a:off x="661475" y="4425255"/>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006482"/>
                </a:solidFill>
                <a:latin typeface="Barlow Light" pitchFamily="34" charset="0"/>
                <a:ea typeface="Barlow Light" pitchFamily="34" charset="-122"/>
                <a:cs typeface="Barlow Light" pitchFamily="34" charset="-120"/>
              </a:rPr>
              <a:t>03</a:t>
            </a:r>
            <a:endParaRPr lang="en-US" sz="1300" dirty="0"/>
          </a:p>
        </p:txBody>
      </p:sp>
      <p:sp>
        <p:nvSpPr>
          <p:cNvPr id="13" name="Shape 11"/>
          <p:cNvSpPr/>
          <p:nvPr/>
        </p:nvSpPr>
        <p:spPr>
          <a:xfrm>
            <a:off x="661475" y="4687193"/>
            <a:ext cx="5351725" cy="19050"/>
          </a:xfrm>
          <a:prstGeom prst="rect">
            <a:avLst/>
          </a:prstGeom>
          <a:solidFill>
            <a:srgbClr val="00437A"/>
          </a:solidFill>
          <a:ln/>
        </p:spPr>
        <p:txBody>
          <a:bodyPr/>
          <a:lstStyle/>
          <a:p>
            <a:endParaRPr lang="de-DE"/>
          </a:p>
        </p:txBody>
      </p:sp>
      <p:sp>
        <p:nvSpPr>
          <p:cNvPr id="14" name="Text 12"/>
          <p:cNvSpPr/>
          <p:nvPr/>
        </p:nvSpPr>
        <p:spPr>
          <a:xfrm>
            <a:off x="661475" y="4807942"/>
            <a:ext cx="5351725" cy="258465"/>
          </a:xfrm>
          <a:prstGeom prst="rect">
            <a:avLst/>
          </a:prstGeom>
          <a:noFill/>
          <a:ln/>
        </p:spPr>
        <p:txBody>
          <a:bodyPr wrap="none" lIns="0" tIns="0" rIns="0" bIns="0" rtlCol="0" anchor="t"/>
          <a:lstStyle/>
          <a:p>
            <a:pPr marL="0" indent="0" algn="l">
              <a:lnSpc>
                <a:spcPct val="104000"/>
              </a:lnSpc>
              <a:buNone/>
            </a:pPr>
            <a:r>
              <a:rPr lang="en-US" sz="1600" dirty="0" err="1">
                <a:solidFill>
                  <a:srgbClr val="006482"/>
                </a:solidFill>
                <a:latin typeface="Barlow Light" pitchFamily="34" charset="0"/>
                <a:ea typeface="Barlow Light" pitchFamily="34" charset="-122"/>
                <a:cs typeface="Barlow Light" pitchFamily="34" charset="-120"/>
              </a:rPr>
              <a:t>Trinknahrungen</a:t>
            </a:r>
            <a:endParaRPr lang="en-US" sz="1600" dirty="0"/>
          </a:p>
        </p:txBody>
      </p:sp>
      <p:sp>
        <p:nvSpPr>
          <p:cNvPr id="15" name="Text 13"/>
          <p:cNvSpPr/>
          <p:nvPr/>
        </p:nvSpPr>
        <p:spPr>
          <a:xfrm>
            <a:off x="661475" y="5165626"/>
            <a:ext cx="535172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6482"/>
                </a:solidFill>
                <a:latin typeface="Barlow" pitchFamily="34" charset="0"/>
                <a:ea typeface="Barlow" pitchFamily="34" charset="-122"/>
                <a:cs typeface="Barlow" pitchFamily="34" charset="-120"/>
              </a:rPr>
              <a:t>ONS helfen, eine ausreichende Protein- und Kalorienzufuhr sicherzustellen und Mangelernährung zu verhindern, die sowohl aus reduzierter Aufnahme als auch aus erhöhtem Protein- und Kalorienbedarf resultieren kann.</a:t>
            </a:r>
            <a:endParaRPr lang="en-US" sz="1300" dirty="0"/>
          </a:p>
        </p:txBody>
      </p:sp>
      <p:sp>
        <p:nvSpPr>
          <p:cNvPr id="16" name="Text 14"/>
          <p:cNvSpPr/>
          <p:nvPr/>
        </p:nvSpPr>
        <p:spPr>
          <a:xfrm>
            <a:off x="6178495" y="4425255"/>
            <a:ext cx="330688" cy="206673"/>
          </a:xfrm>
          <a:prstGeom prst="rect">
            <a:avLst/>
          </a:prstGeom>
          <a:noFill/>
          <a:ln/>
        </p:spPr>
        <p:txBody>
          <a:bodyPr wrap="none" lIns="0" tIns="0" rIns="0" bIns="0" rtlCol="0" anchor="ctr"/>
          <a:lstStyle/>
          <a:p>
            <a:pPr marL="0" indent="0" algn="l">
              <a:lnSpc>
                <a:spcPct val="100000"/>
              </a:lnSpc>
              <a:buNone/>
            </a:pPr>
            <a:r>
              <a:rPr lang="en-US" sz="1300" dirty="0">
                <a:solidFill>
                  <a:srgbClr val="006482"/>
                </a:solidFill>
                <a:latin typeface="Barlow Light" pitchFamily="34" charset="0"/>
                <a:ea typeface="Barlow Light" pitchFamily="34" charset="-122"/>
                <a:cs typeface="Barlow Light" pitchFamily="34" charset="-120"/>
              </a:rPr>
              <a:t>04</a:t>
            </a:r>
            <a:endParaRPr lang="en-US" sz="1300" dirty="0"/>
          </a:p>
        </p:txBody>
      </p:sp>
      <p:sp>
        <p:nvSpPr>
          <p:cNvPr id="17" name="Shape 15"/>
          <p:cNvSpPr/>
          <p:nvPr/>
        </p:nvSpPr>
        <p:spPr>
          <a:xfrm>
            <a:off x="6178495" y="4687193"/>
            <a:ext cx="5351725" cy="19050"/>
          </a:xfrm>
          <a:prstGeom prst="rect">
            <a:avLst/>
          </a:prstGeom>
          <a:solidFill>
            <a:srgbClr val="00437A"/>
          </a:solidFill>
          <a:ln/>
        </p:spPr>
        <p:txBody>
          <a:bodyPr/>
          <a:lstStyle/>
          <a:p>
            <a:endParaRPr lang="de-DE"/>
          </a:p>
        </p:txBody>
      </p:sp>
      <p:sp>
        <p:nvSpPr>
          <p:cNvPr id="18" name="Text 16"/>
          <p:cNvSpPr/>
          <p:nvPr/>
        </p:nvSpPr>
        <p:spPr>
          <a:xfrm>
            <a:off x="6178495" y="4807942"/>
            <a:ext cx="535172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Rehabilitation und Monitoring</a:t>
            </a:r>
            <a:endParaRPr lang="en-US" sz="1600" dirty="0"/>
          </a:p>
        </p:txBody>
      </p:sp>
      <p:sp>
        <p:nvSpPr>
          <p:cNvPr id="19" name="Text 17"/>
          <p:cNvSpPr/>
          <p:nvPr/>
        </p:nvSpPr>
        <p:spPr>
          <a:xfrm>
            <a:off x="6178495" y="5165626"/>
            <a:ext cx="5351725" cy="793849"/>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6482"/>
                </a:solidFill>
                <a:latin typeface="Barlow" pitchFamily="34" charset="0"/>
                <a:ea typeface="Barlow" pitchFamily="34" charset="-122"/>
                <a:cs typeface="Barlow" pitchFamily="34" charset="-120"/>
              </a:rPr>
              <a:t>Kontinuierliche diätetische Beratung und Schluckrehabilitation unterstützen den Patienten dabei, die Schluckfähigkeit wiederzugewinnen und schrittweise zur normalen Ernährung zurückzukehren.</a:t>
            </a:r>
            <a:endParaRPr lang="en-US" sz="13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Text 0"/>
          <p:cNvSpPr/>
          <p:nvPr/>
        </p:nvSpPr>
        <p:spPr>
          <a:xfrm>
            <a:off x="661475" y="763488"/>
            <a:ext cx="10868745" cy="1033463"/>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 Schlaganfall – Einsatz von LBMZ </a:t>
            </a:r>
            <a:r>
              <a:rPr lang="en-US" sz="2500" dirty="0" err="1">
                <a:solidFill>
                  <a:srgbClr val="006482"/>
                </a:solidFill>
                <a:latin typeface="Barlow Light" pitchFamily="34" charset="0"/>
                <a:ea typeface="Barlow Light" pitchFamily="34" charset="-122"/>
                <a:cs typeface="Barlow Light" pitchFamily="34" charset="-120"/>
              </a:rPr>
              <a:t>bei</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Dysphagie</a:t>
            </a:r>
            <a:endParaRPr lang="en-US" sz="2500" dirty="0"/>
          </a:p>
        </p:txBody>
      </p:sp>
      <p:sp>
        <p:nvSpPr>
          <p:cNvPr id="3" name="Shape 1"/>
          <p:cNvSpPr/>
          <p:nvPr/>
        </p:nvSpPr>
        <p:spPr>
          <a:xfrm>
            <a:off x="667824" y="1676995"/>
            <a:ext cx="19050" cy="901303"/>
          </a:xfrm>
          <a:prstGeom prst="roundRect">
            <a:avLst>
              <a:gd name="adj" fmla="val 59999"/>
            </a:avLst>
          </a:prstGeom>
          <a:solidFill>
            <a:srgbClr val="00437A"/>
          </a:solidFill>
          <a:ln/>
        </p:spPr>
        <p:txBody>
          <a:bodyPr/>
          <a:lstStyle/>
          <a:p>
            <a:endParaRPr lang="de-DE"/>
          </a:p>
        </p:txBody>
      </p:sp>
      <p:sp>
        <p:nvSpPr>
          <p:cNvPr id="4" name="Text 2"/>
          <p:cNvSpPr/>
          <p:nvPr/>
        </p:nvSpPr>
        <p:spPr>
          <a:xfrm>
            <a:off x="903471" y="1799580"/>
            <a:ext cx="1062070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6482"/>
                </a:solidFill>
                <a:latin typeface="Barlow" pitchFamily="34" charset="0"/>
                <a:ea typeface="Barlow" pitchFamily="34" charset="-122"/>
                <a:cs typeface="Barlow" pitchFamily="34" charset="-120"/>
              </a:rPr>
              <a:t>Frau B erlitt einen leichten Schlaganfall. Nach einer anfänglichen Erholungsphase entwickelte sie Schluckbeschwerden, schränkte die Aufnahme von Flüssigkeiten und Lebensmitteln ein und verlor innerhalb von 8 Wochen 10 kg Körpergewicht.</a:t>
            </a:r>
            <a:endParaRPr lang="en-US" sz="1300" dirty="0"/>
          </a:p>
        </p:txBody>
      </p:sp>
      <p:sp>
        <p:nvSpPr>
          <p:cNvPr id="5" name="Shape 3"/>
          <p:cNvSpPr/>
          <p:nvPr/>
        </p:nvSpPr>
        <p:spPr>
          <a:xfrm>
            <a:off x="548764" y="3025974"/>
            <a:ext cx="5470785" cy="2879527"/>
          </a:xfrm>
          <a:prstGeom prst="roundRect">
            <a:avLst>
              <a:gd name="adj" fmla="val 4135"/>
            </a:avLst>
          </a:prstGeom>
          <a:solidFill>
            <a:srgbClr val="00437A"/>
          </a:solidFill>
          <a:ln/>
        </p:spPr>
        <p:txBody>
          <a:bodyPr/>
          <a:lstStyle/>
          <a:p>
            <a:endParaRPr lang="de-DE"/>
          </a:p>
        </p:txBody>
      </p:sp>
      <p:sp>
        <p:nvSpPr>
          <p:cNvPr id="6" name="Text 4"/>
          <p:cNvSpPr/>
          <p:nvPr/>
        </p:nvSpPr>
        <p:spPr>
          <a:xfrm>
            <a:off x="714059" y="3191273"/>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Klinisches Bild</a:t>
            </a:r>
            <a:endParaRPr lang="en-US" sz="1600" dirty="0"/>
          </a:p>
        </p:txBody>
      </p:sp>
      <p:sp>
        <p:nvSpPr>
          <p:cNvPr id="7" name="Text 5"/>
          <p:cNvSpPr/>
          <p:nvPr/>
        </p:nvSpPr>
        <p:spPr>
          <a:xfrm>
            <a:off x="714059" y="3615036"/>
            <a:ext cx="5140196" cy="2232620"/>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FFFFFF"/>
                </a:solidFill>
                <a:latin typeface="Barlow" pitchFamily="34" charset="0"/>
                <a:ea typeface="Barlow" pitchFamily="34" charset="-122"/>
                <a:cs typeface="Barlow" pitchFamily="34" charset="-120"/>
              </a:rPr>
              <a:t>Frau B entwickelte infolge eines leichten Schlaganfalls Schluckbeschwerden (Dysphagie).</a:t>
            </a:r>
            <a:endParaRPr lang="en-US" sz="1300" dirty="0"/>
          </a:p>
          <a:p>
            <a:pPr marL="264160" indent="-264160" algn="l">
              <a:lnSpc>
                <a:spcPct val="133000"/>
              </a:lnSpc>
              <a:buSzPct val="100000"/>
              <a:buChar char="•"/>
            </a:pPr>
            <a:r>
              <a:rPr lang="en-US" sz="1300" dirty="0">
                <a:solidFill>
                  <a:srgbClr val="FFFFFF"/>
                </a:solidFill>
                <a:latin typeface="Barlow" pitchFamily="34" charset="0"/>
                <a:ea typeface="Barlow" pitchFamily="34" charset="-122"/>
                <a:cs typeface="Barlow" pitchFamily="34" charset="-120"/>
              </a:rPr>
              <a:t>Aus Angst vor Husten oder dem Verschütten von Speisen und Getränken schränkte sie ihre Nahrungs- und Flüssigkeitsaufnahme stark ein.</a:t>
            </a:r>
            <a:endParaRPr lang="en-US" sz="1300" dirty="0"/>
          </a:p>
          <a:p>
            <a:pPr marL="264160" indent="-264160" algn="l">
              <a:lnSpc>
                <a:spcPct val="133000"/>
              </a:lnSpc>
              <a:buSzPct val="100000"/>
              <a:buChar char="•"/>
            </a:pPr>
            <a:r>
              <a:rPr lang="en-US" sz="1300" dirty="0">
                <a:solidFill>
                  <a:srgbClr val="FFFFFF"/>
                </a:solidFill>
                <a:latin typeface="Barlow" pitchFamily="34" charset="0"/>
                <a:ea typeface="Barlow" pitchFamily="34" charset="-122"/>
                <a:cs typeface="Barlow" pitchFamily="34" charset="-120"/>
              </a:rPr>
              <a:t>Innerhalb von 8 Wochen verlor Frau B 10 kg Körpergewicht, wurde schwach und verlor zunehmend ihre Fähigkeit, selbstständig für sich zu sorgen.</a:t>
            </a:r>
            <a:endParaRPr lang="en-US" sz="1300" dirty="0"/>
          </a:p>
        </p:txBody>
      </p:sp>
      <p:sp>
        <p:nvSpPr>
          <p:cNvPr id="8" name="Text 6"/>
          <p:cNvSpPr/>
          <p:nvPr/>
        </p:nvSpPr>
        <p:spPr>
          <a:xfrm>
            <a:off x="6310253" y="3191273"/>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Komplikation</a:t>
            </a:r>
            <a:endParaRPr lang="en-US" sz="1600" dirty="0"/>
          </a:p>
        </p:txBody>
      </p:sp>
      <p:sp>
        <p:nvSpPr>
          <p:cNvPr id="9" name="Text 7"/>
          <p:cNvSpPr/>
          <p:nvPr/>
        </p:nvSpPr>
        <p:spPr>
          <a:xfrm>
            <a:off x="6310253" y="3615036"/>
            <a:ext cx="5232666" cy="1968004"/>
          </a:xfrm>
          <a:prstGeom prst="rect">
            <a:avLst/>
          </a:prstGeom>
          <a:noFill/>
          <a:ln/>
        </p:spPr>
        <p:txBody>
          <a:bodyPr wrap="square" lIns="0" tIns="0" rIns="0" bIns="0" rtlCol="0" anchor="t">
            <a:normAutofit/>
          </a:bodyPr>
          <a:lstStyle/>
          <a:p>
            <a:pPr marL="264160" indent="-264160" algn="just">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Die Schluckbeschwerden hatten zu einer stillen Aspiration von Speisen und Getränken in die Lungen geführt.</a:t>
            </a:r>
            <a:endParaRPr lang="en-US" sz="1300" dirty="0"/>
          </a:p>
          <a:p>
            <a:pPr marL="264160" indent="-264160" algn="just">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Frau B entwickelte eine Lungenentzündung und musste ins Krankenhaus eingeliefert werden.</a:t>
            </a:r>
            <a:endParaRPr lang="en-US" sz="1300" dirty="0"/>
          </a:p>
          <a:p>
            <a:pPr marL="264160" indent="-264160" algn="just">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Dieses Fallbeispiel verdeutlicht, wie rasch eine unbehandelte Dysphagie zu schwerwiegenden Komplikationen führen kann, die eine intensive medizinische Versorgung erfordern.</a:t>
            </a:r>
            <a:endParaRPr lang="en-US" sz="13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2" name="Text 0"/>
          <p:cNvSpPr/>
          <p:nvPr/>
        </p:nvSpPr>
        <p:spPr>
          <a:xfrm>
            <a:off x="661475" y="698500"/>
            <a:ext cx="10868745" cy="981869"/>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 Schlaganfall – Einsatz von LBMZ </a:t>
            </a:r>
            <a:r>
              <a:rPr lang="en-US" sz="2500" dirty="0" err="1">
                <a:solidFill>
                  <a:srgbClr val="006482"/>
                </a:solidFill>
                <a:latin typeface="Barlow Light" pitchFamily="34" charset="0"/>
                <a:ea typeface="Barlow Light" pitchFamily="34" charset="-122"/>
                <a:cs typeface="Barlow Light" pitchFamily="34" charset="-120"/>
              </a:rPr>
              <a:t>bei</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Dysphagie</a:t>
            </a:r>
            <a:endParaRPr lang="en-US" sz="2500" dirty="0"/>
          </a:p>
        </p:txBody>
      </p:sp>
      <p:sp>
        <p:nvSpPr>
          <p:cNvPr id="3" name="Shape 1"/>
          <p:cNvSpPr/>
          <p:nvPr/>
        </p:nvSpPr>
        <p:spPr>
          <a:xfrm>
            <a:off x="6086323" y="1978819"/>
            <a:ext cx="19050" cy="4180582"/>
          </a:xfrm>
          <a:prstGeom prst="roundRect">
            <a:avLst>
              <a:gd name="adj" fmla="val 346410"/>
            </a:avLst>
          </a:prstGeom>
          <a:solidFill>
            <a:srgbClr val="B2CEE5"/>
          </a:solidFill>
          <a:ln/>
        </p:spPr>
        <p:txBody>
          <a:bodyPr/>
          <a:lstStyle/>
          <a:p>
            <a:endParaRPr lang="de-DE"/>
          </a:p>
        </p:txBody>
      </p:sp>
      <p:sp>
        <p:nvSpPr>
          <p:cNvPr id="4" name="Shape 2"/>
          <p:cNvSpPr/>
          <p:nvPr/>
        </p:nvSpPr>
        <p:spPr>
          <a:xfrm>
            <a:off x="5466866" y="2146002"/>
            <a:ext cx="471277" cy="19050"/>
          </a:xfrm>
          <a:prstGeom prst="roundRect">
            <a:avLst>
              <a:gd name="adj" fmla="val 346410"/>
            </a:avLst>
          </a:prstGeom>
          <a:solidFill>
            <a:srgbClr val="B2CEE5"/>
          </a:solidFill>
          <a:ln/>
        </p:spPr>
        <p:txBody>
          <a:bodyPr/>
          <a:lstStyle/>
          <a:p>
            <a:endParaRPr lang="de-DE"/>
          </a:p>
        </p:txBody>
      </p:sp>
      <p:sp>
        <p:nvSpPr>
          <p:cNvPr id="5" name="Shape 3"/>
          <p:cNvSpPr/>
          <p:nvPr/>
        </p:nvSpPr>
        <p:spPr>
          <a:xfrm>
            <a:off x="5919094" y="1978819"/>
            <a:ext cx="353508" cy="353516"/>
          </a:xfrm>
          <a:prstGeom prst="roundRect">
            <a:avLst>
              <a:gd name="adj" fmla="val 18668"/>
            </a:avLst>
          </a:prstGeom>
          <a:solidFill>
            <a:srgbClr val="CCE8FF"/>
          </a:solidFill>
          <a:ln w="6350">
            <a:solidFill>
              <a:srgbClr val="B2CEE5"/>
            </a:solidFill>
            <a:prstDash val="solid"/>
          </a:ln>
        </p:spPr>
        <p:txBody>
          <a:bodyPr/>
          <a:lstStyle/>
          <a:p>
            <a:endParaRPr lang="de-DE"/>
          </a:p>
        </p:txBody>
      </p:sp>
      <p:sp>
        <p:nvSpPr>
          <p:cNvPr id="6" name="Text 4"/>
          <p:cNvSpPr/>
          <p:nvPr/>
        </p:nvSpPr>
        <p:spPr>
          <a:xfrm>
            <a:off x="5977979" y="2008237"/>
            <a:ext cx="235639" cy="294580"/>
          </a:xfrm>
          <a:prstGeom prst="rect">
            <a:avLst/>
          </a:prstGeom>
          <a:noFill/>
          <a:ln/>
        </p:spPr>
        <p:txBody>
          <a:bodyPr wrap="none" lIns="0" tIns="0" rIns="0" bIns="0" rtlCol="0" anchor="ctr"/>
          <a:lstStyle/>
          <a:p>
            <a:pPr marL="0" indent="0" algn="ctr">
              <a:lnSpc>
                <a:spcPct val="100000"/>
              </a:lnSpc>
              <a:buNone/>
            </a:pPr>
            <a:r>
              <a:rPr lang="en-US" sz="1850" dirty="0">
                <a:solidFill>
                  <a:srgbClr val="006482"/>
                </a:solidFill>
                <a:latin typeface="Barlow Light" pitchFamily="34" charset="0"/>
                <a:ea typeface="Barlow Light" pitchFamily="34" charset="-122"/>
                <a:cs typeface="Barlow Light" pitchFamily="34" charset="-120"/>
              </a:rPr>
              <a:t>1</a:t>
            </a:r>
            <a:endParaRPr lang="en-US" sz="1850" dirty="0"/>
          </a:p>
        </p:txBody>
      </p:sp>
      <p:sp>
        <p:nvSpPr>
          <p:cNvPr id="7" name="Text 5"/>
          <p:cNvSpPr/>
          <p:nvPr/>
        </p:nvSpPr>
        <p:spPr>
          <a:xfrm>
            <a:off x="661475" y="2032794"/>
            <a:ext cx="4648778" cy="245566"/>
          </a:xfrm>
          <a:prstGeom prst="rect">
            <a:avLst/>
          </a:prstGeom>
          <a:noFill/>
          <a:ln/>
        </p:spPr>
        <p:txBody>
          <a:bodyPr wrap="none" lIns="0" tIns="0" rIns="0" bIns="0" rtlCol="0" anchor="t"/>
          <a:lstStyle/>
          <a:p>
            <a:pPr marL="0" indent="0" algn="r">
              <a:lnSpc>
                <a:spcPct val="104000"/>
              </a:lnSpc>
              <a:buNone/>
            </a:pPr>
            <a:r>
              <a:rPr lang="en-US" sz="1500" dirty="0">
                <a:solidFill>
                  <a:srgbClr val="006482"/>
                </a:solidFill>
                <a:latin typeface="Barlow Light" pitchFamily="34" charset="0"/>
                <a:ea typeface="Barlow Light" pitchFamily="34" charset="-122"/>
                <a:cs typeface="Barlow Light" pitchFamily="34" charset="-120"/>
              </a:rPr>
              <a:t>Diagnose im Krankenhaus</a:t>
            </a:r>
            <a:endParaRPr lang="en-US" sz="1500" dirty="0"/>
          </a:p>
        </p:txBody>
      </p:sp>
      <p:sp>
        <p:nvSpPr>
          <p:cNvPr id="8" name="Text 6"/>
          <p:cNvSpPr/>
          <p:nvPr/>
        </p:nvSpPr>
        <p:spPr>
          <a:xfrm>
            <a:off x="661475" y="2367855"/>
            <a:ext cx="4648778" cy="980678"/>
          </a:xfrm>
          <a:prstGeom prst="rect">
            <a:avLst/>
          </a:prstGeom>
          <a:noFill/>
          <a:ln/>
        </p:spPr>
        <p:txBody>
          <a:bodyPr wrap="square" lIns="0" tIns="0" rIns="0" bIns="0" rtlCol="0" anchor="t">
            <a:normAutofit/>
          </a:bodyPr>
          <a:lstStyle/>
          <a:p>
            <a:pPr marL="0" indent="0" algn="r">
              <a:lnSpc>
                <a:spcPct val="130000"/>
              </a:lnSpc>
              <a:buNone/>
            </a:pPr>
            <a:r>
              <a:rPr lang="en-US" sz="1200" dirty="0">
                <a:solidFill>
                  <a:srgbClr val="006482"/>
                </a:solidFill>
                <a:latin typeface="Barlow" pitchFamily="34" charset="0"/>
                <a:ea typeface="Barlow" pitchFamily="34" charset="-122"/>
                <a:cs typeface="Barlow" pitchFamily="34" charset="-120"/>
              </a:rPr>
              <a:t>Frau B wurde von einem multidisziplinären Team beurteilt. Schwere Dysphagie und Mangelernährung wurden diagnostiziert. Sie erhielt initial ausschließlich Sondenernährung mit einem </a:t>
            </a:r>
            <a:r>
              <a:rPr lang="en-US" sz="1200" dirty="0" err="1">
                <a:solidFill>
                  <a:srgbClr val="006482"/>
                </a:solidFill>
                <a:latin typeface="Barlow" pitchFamily="34" charset="0"/>
                <a:ea typeface="Barlow" pitchFamily="34" charset="-122"/>
                <a:cs typeface="Barlow" pitchFamily="34" charset="-120"/>
              </a:rPr>
              <a:t>proteinreichen</a:t>
            </a:r>
            <a:r>
              <a:rPr lang="en-US" sz="1200" dirty="0">
                <a:solidFill>
                  <a:srgbClr val="006482"/>
                </a:solidFill>
                <a:latin typeface="Barlow" pitchFamily="34" charset="0"/>
                <a:ea typeface="Barlow" pitchFamily="34" charset="-122"/>
                <a:cs typeface="Barlow" pitchFamily="34" charset="-120"/>
              </a:rPr>
              <a:t> LBMZ sowie Schluckrehabilitationsmaßnahmen.</a:t>
            </a:r>
            <a:endParaRPr lang="en-US" sz="1200" dirty="0"/>
          </a:p>
        </p:txBody>
      </p:sp>
      <p:sp>
        <p:nvSpPr>
          <p:cNvPr id="9" name="Shape 7"/>
          <p:cNvSpPr/>
          <p:nvPr/>
        </p:nvSpPr>
        <p:spPr>
          <a:xfrm>
            <a:off x="6253552" y="3072904"/>
            <a:ext cx="471277" cy="19050"/>
          </a:xfrm>
          <a:prstGeom prst="roundRect">
            <a:avLst>
              <a:gd name="adj" fmla="val 346410"/>
            </a:avLst>
          </a:prstGeom>
          <a:solidFill>
            <a:srgbClr val="B2CEE5"/>
          </a:solidFill>
          <a:ln/>
        </p:spPr>
        <p:txBody>
          <a:bodyPr/>
          <a:lstStyle/>
          <a:p>
            <a:endParaRPr lang="de-DE"/>
          </a:p>
        </p:txBody>
      </p:sp>
      <p:sp>
        <p:nvSpPr>
          <p:cNvPr id="10" name="Shape 8"/>
          <p:cNvSpPr/>
          <p:nvPr/>
        </p:nvSpPr>
        <p:spPr>
          <a:xfrm>
            <a:off x="5919094" y="2905720"/>
            <a:ext cx="353508" cy="353516"/>
          </a:xfrm>
          <a:prstGeom prst="roundRect">
            <a:avLst>
              <a:gd name="adj" fmla="val 18668"/>
            </a:avLst>
          </a:prstGeom>
          <a:solidFill>
            <a:srgbClr val="CCE8FF"/>
          </a:solidFill>
          <a:ln w="6350">
            <a:solidFill>
              <a:srgbClr val="B2CEE5"/>
            </a:solidFill>
            <a:prstDash val="solid"/>
          </a:ln>
        </p:spPr>
        <p:txBody>
          <a:bodyPr/>
          <a:lstStyle/>
          <a:p>
            <a:endParaRPr lang="de-DE"/>
          </a:p>
        </p:txBody>
      </p:sp>
      <p:sp>
        <p:nvSpPr>
          <p:cNvPr id="11" name="Text 9"/>
          <p:cNvSpPr/>
          <p:nvPr/>
        </p:nvSpPr>
        <p:spPr>
          <a:xfrm>
            <a:off x="5977979" y="2935139"/>
            <a:ext cx="235639" cy="294580"/>
          </a:xfrm>
          <a:prstGeom prst="rect">
            <a:avLst/>
          </a:prstGeom>
          <a:noFill/>
          <a:ln/>
        </p:spPr>
        <p:txBody>
          <a:bodyPr wrap="none" lIns="0" tIns="0" rIns="0" bIns="0" rtlCol="0" anchor="ctr"/>
          <a:lstStyle/>
          <a:p>
            <a:pPr marL="0" indent="0" algn="ctr">
              <a:lnSpc>
                <a:spcPct val="100000"/>
              </a:lnSpc>
              <a:buNone/>
            </a:pPr>
            <a:r>
              <a:rPr lang="en-US" sz="1850" dirty="0">
                <a:solidFill>
                  <a:srgbClr val="006482"/>
                </a:solidFill>
                <a:latin typeface="Barlow Light" pitchFamily="34" charset="0"/>
                <a:ea typeface="Barlow Light" pitchFamily="34" charset="-122"/>
                <a:cs typeface="Barlow Light" pitchFamily="34" charset="-120"/>
              </a:rPr>
              <a:t>2</a:t>
            </a:r>
            <a:endParaRPr lang="en-US" sz="1850" dirty="0"/>
          </a:p>
        </p:txBody>
      </p:sp>
      <p:sp>
        <p:nvSpPr>
          <p:cNvPr id="12" name="Text 10"/>
          <p:cNvSpPr/>
          <p:nvPr/>
        </p:nvSpPr>
        <p:spPr>
          <a:xfrm>
            <a:off x="6881442" y="2959695"/>
            <a:ext cx="4648778"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Erste orale Fortschritte</a:t>
            </a:r>
            <a:endParaRPr lang="en-US" sz="1500" dirty="0"/>
          </a:p>
        </p:txBody>
      </p:sp>
      <p:sp>
        <p:nvSpPr>
          <p:cNvPr id="13" name="Text 11"/>
          <p:cNvSpPr/>
          <p:nvPr/>
        </p:nvSpPr>
        <p:spPr>
          <a:xfrm>
            <a:off x="6881442" y="3294757"/>
            <a:ext cx="4648778" cy="980678"/>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Frau B </a:t>
            </a:r>
            <a:r>
              <a:rPr lang="en-US" sz="1200" dirty="0" err="1">
                <a:solidFill>
                  <a:srgbClr val="006482"/>
                </a:solidFill>
                <a:latin typeface="Barlow" pitchFamily="34" charset="0"/>
                <a:ea typeface="Barlow" pitchFamily="34" charset="-122"/>
                <a:cs typeface="Barlow" pitchFamily="34" charset="-120"/>
              </a:rPr>
              <a:t>hatte</a:t>
            </a:r>
            <a:r>
              <a:rPr lang="en-US" sz="1200" dirty="0">
                <a:solidFill>
                  <a:srgbClr val="006482"/>
                </a:solidFill>
                <a:latin typeface="Barlow" pitchFamily="34" charset="0"/>
                <a:ea typeface="Barlow" pitchFamily="34" charset="-122"/>
                <a:cs typeface="Barlow" pitchFamily="34" charset="-120"/>
              </a:rPr>
              <a:t> an Tag 3 </a:t>
            </a:r>
            <a:r>
              <a:rPr lang="en-US" sz="1200" dirty="0" err="1">
                <a:solidFill>
                  <a:srgbClr val="006482"/>
                </a:solidFill>
                <a:latin typeface="Barlow" pitchFamily="34" charset="0"/>
                <a:ea typeface="Barlow" pitchFamily="34" charset="-122"/>
                <a:cs typeface="Barlow" pitchFamily="34" charset="-120"/>
              </a:rPr>
              <a:t>etwas</a:t>
            </a:r>
            <a:r>
              <a:rPr lang="en-US" sz="1200" dirty="0">
                <a:solidFill>
                  <a:srgbClr val="006482"/>
                </a:solidFill>
                <a:latin typeface="Barlow" pitchFamily="34" charset="0"/>
                <a:ea typeface="Barlow" pitchFamily="34" charset="-122"/>
                <a:cs typeface="Barlow" pitchFamily="34" charset="-120"/>
              </a:rPr>
              <a:t> Kraft zurückgewonnen und begann schrittweise, vorverdickte Getränke und vorverdickte Lebensmittel oral einzunehmen – unter Aufsicht eines Sprach- und Schlucktherapeuten.</a:t>
            </a:r>
            <a:endParaRPr lang="en-US" sz="1200" dirty="0"/>
          </a:p>
        </p:txBody>
      </p:sp>
      <p:sp>
        <p:nvSpPr>
          <p:cNvPr id="14" name="Shape 12"/>
          <p:cNvSpPr/>
          <p:nvPr/>
        </p:nvSpPr>
        <p:spPr>
          <a:xfrm>
            <a:off x="5466866" y="3906937"/>
            <a:ext cx="471277" cy="19050"/>
          </a:xfrm>
          <a:prstGeom prst="roundRect">
            <a:avLst>
              <a:gd name="adj" fmla="val 346410"/>
            </a:avLst>
          </a:prstGeom>
          <a:solidFill>
            <a:srgbClr val="B2CEE5"/>
          </a:solidFill>
          <a:ln/>
        </p:spPr>
        <p:txBody>
          <a:bodyPr/>
          <a:lstStyle/>
          <a:p>
            <a:endParaRPr lang="de-DE"/>
          </a:p>
        </p:txBody>
      </p:sp>
      <p:sp>
        <p:nvSpPr>
          <p:cNvPr id="15" name="Shape 13"/>
          <p:cNvSpPr/>
          <p:nvPr/>
        </p:nvSpPr>
        <p:spPr>
          <a:xfrm>
            <a:off x="5919094" y="3739753"/>
            <a:ext cx="353508" cy="353516"/>
          </a:xfrm>
          <a:prstGeom prst="roundRect">
            <a:avLst>
              <a:gd name="adj" fmla="val 18668"/>
            </a:avLst>
          </a:prstGeom>
          <a:solidFill>
            <a:srgbClr val="CCE8FF"/>
          </a:solidFill>
          <a:ln w="6350">
            <a:solidFill>
              <a:srgbClr val="B2CEE5"/>
            </a:solidFill>
            <a:prstDash val="solid"/>
          </a:ln>
        </p:spPr>
        <p:txBody>
          <a:bodyPr/>
          <a:lstStyle/>
          <a:p>
            <a:endParaRPr lang="de-DE"/>
          </a:p>
        </p:txBody>
      </p:sp>
      <p:sp>
        <p:nvSpPr>
          <p:cNvPr id="16" name="Text 14"/>
          <p:cNvSpPr/>
          <p:nvPr/>
        </p:nvSpPr>
        <p:spPr>
          <a:xfrm>
            <a:off x="5977979" y="3769171"/>
            <a:ext cx="235639" cy="294580"/>
          </a:xfrm>
          <a:prstGeom prst="rect">
            <a:avLst/>
          </a:prstGeom>
          <a:noFill/>
          <a:ln/>
        </p:spPr>
        <p:txBody>
          <a:bodyPr wrap="none" lIns="0" tIns="0" rIns="0" bIns="0" rtlCol="0" anchor="ctr"/>
          <a:lstStyle/>
          <a:p>
            <a:pPr marL="0" indent="0" algn="ctr">
              <a:lnSpc>
                <a:spcPct val="100000"/>
              </a:lnSpc>
              <a:buNone/>
            </a:pPr>
            <a:r>
              <a:rPr lang="en-US" sz="1850" dirty="0">
                <a:solidFill>
                  <a:srgbClr val="006482"/>
                </a:solidFill>
                <a:latin typeface="Barlow Light" pitchFamily="34" charset="0"/>
                <a:ea typeface="Barlow Light" pitchFamily="34" charset="-122"/>
                <a:cs typeface="Barlow Light" pitchFamily="34" charset="-120"/>
              </a:rPr>
              <a:t>3</a:t>
            </a:r>
            <a:endParaRPr lang="en-US" sz="1850" dirty="0"/>
          </a:p>
        </p:txBody>
      </p:sp>
      <p:sp>
        <p:nvSpPr>
          <p:cNvPr id="17" name="Text 15"/>
          <p:cNvSpPr/>
          <p:nvPr/>
        </p:nvSpPr>
        <p:spPr>
          <a:xfrm>
            <a:off x="661475" y="3793728"/>
            <a:ext cx="4648778" cy="245566"/>
          </a:xfrm>
          <a:prstGeom prst="rect">
            <a:avLst/>
          </a:prstGeom>
          <a:noFill/>
          <a:ln/>
        </p:spPr>
        <p:txBody>
          <a:bodyPr wrap="none" lIns="0" tIns="0" rIns="0" bIns="0" rtlCol="0" anchor="t"/>
          <a:lstStyle/>
          <a:p>
            <a:pPr marL="0" indent="0" algn="r">
              <a:lnSpc>
                <a:spcPct val="104000"/>
              </a:lnSpc>
              <a:buNone/>
            </a:pPr>
            <a:r>
              <a:rPr lang="en-US" sz="1500" dirty="0">
                <a:solidFill>
                  <a:srgbClr val="006482"/>
                </a:solidFill>
                <a:latin typeface="Barlow Light" pitchFamily="34" charset="0"/>
                <a:ea typeface="Barlow Light" pitchFamily="34" charset="-122"/>
                <a:cs typeface="Barlow Light" pitchFamily="34" charset="-120"/>
              </a:rPr>
              <a:t>Schrittweise Entwöhnung</a:t>
            </a:r>
            <a:endParaRPr lang="en-US" sz="1500" dirty="0"/>
          </a:p>
        </p:txBody>
      </p:sp>
      <p:sp>
        <p:nvSpPr>
          <p:cNvPr id="18" name="Text 16"/>
          <p:cNvSpPr/>
          <p:nvPr/>
        </p:nvSpPr>
        <p:spPr>
          <a:xfrm>
            <a:off x="661475" y="4119795"/>
            <a:ext cx="4648778" cy="1225848"/>
          </a:xfrm>
          <a:prstGeom prst="rect">
            <a:avLst/>
          </a:prstGeom>
          <a:noFill/>
          <a:ln/>
        </p:spPr>
        <p:txBody>
          <a:bodyPr wrap="square" lIns="0" tIns="0" rIns="0" bIns="0" rtlCol="0" anchor="t">
            <a:normAutofit/>
          </a:bodyPr>
          <a:lstStyle/>
          <a:p>
            <a:pPr marL="0" indent="0" algn="r">
              <a:lnSpc>
                <a:spcPct val="130000"/>
              </a:lnSpc>
              <a:buNone/>
            </a:pPr>
            <a:r>
              <a:rPr lang="en-US" sz="1200" dirty="0">
                <a:solidFill>
                  <a:srgbClr val="006482"/>
                </a:solidFill>
                <a:latin typeface="Barlow" pitchFamily="34" charset="0"/>
                <a:ea typeface="Barlow" pitchFamily="34" charset="-122"/>
                <a:cs typeface="Barlow" pitchFamily="34" charset="-120"/>
              </a:rPr>
              <a:t>Die Verwendung von Andickungspulver und vorverdickten </a:t>
            </a:r>
            <a:r>
              <a:rPr lang="en-US" sz="1200" dirty="0" err="1">
                <a:solidFill>
                  <a:srgbClr val="006482"/>
                </a:solidFill>
                <a:latin typeface="Barlow" pitchFamily="34" charset="0"/>
                <a:ea typeface="Barlow" pitchFamily="34" charset="-122"/>
                <a:cs typeface="Barlow" pitchFamily="34" charset="-120"/>
              </a:rPr>
              <a:t>oralen</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Nahrungsergänzung</a:t>
            </a:r>
            <a:r>
              <a:rPr lang="en-US" sz="1200" dirty="0">
                <a:solidFill>
                  <a:srgbClr val="006482"/>
                </a:solidFill>
                <a:latin typeface="Barlow" pitchFamily="34" charset="0"/>
                <a:ea typeface="Barlow" pitchFamily="34" charset="-122"/>
                <a:cs typeface="Barlow" pitchFamily="34" charset="-120"/>
              </a:rPr>
              <a:t> lieferte zuverlässige und </a:t>
            </a:r>
            <a:r>
              <a:rPr lang="en-US" sz="1200" dirty="0" err="1">
                <a:solidFill>
                  <a:srgbClr val="006482"/>
                </a:solidFill>
                <a:latin typeface="Barlow" pitchFamily="34" charset="0"/>
                <a:ea typeface="Barlow" pitchFamily="34" charset="-122"/>
                <a:cs typeface="Barlow" pitchFamily="34" charset="-120"/>
              </a:rPr>
              <a:t>konsistente</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Texturen</a:t>
            </a:r>
            <a:r>
              <a:rPr lang="en-US" sz="1200" dirty="0">
                <a:solidFill>
                  <a:srgbClr val="006482"/>
                </a:solidFill>
                <a:latin typeface="Barlow" pitchFamily="34" charset="0"/>
                <a:ea typeface="Barlow" pitchFamily="34" charset="-122"/>
                <a:cs typeface="Barlow" pitchFamily="34" charset="-120"/>
              </a:rPr>
              <a:t>. Schrittweise konnte Frau B genug orale Nahrung zu sich nehmen, sodass die Sondenernährung nicht mehr notwendig war.</a:t>
            </a:r>
            <a:endParaRPr lang="en-US" sz="1200" dirty="0"/>
          </a:p>
        </p:txBody>
      </p:sp>
      <p:sp>
        <p:nvSpPr>
          <p:cNvPr id="19" name="Shape 17"/>
          <p:cNvSpPr/>
          <p:nvPr/>
        </p:nvSpPr>
        <p:spPr>
          <a:xfrm>
            <a:off x="6253552" y="4863604"/>
            <a:ext cx="471277" cy="19050"/>
          </a:xfrm>
          <a:prstGeom prst="roundRect">
            <a:avLst>
              <a:gd name="adj" fmla="val 346410"/>
            </a:avLst>
          </a:prstGeom>
          <a:solidFill>
            <a:srgbClr val="B2CEE5"/>
          </a:solidFill>
          <a:ln/>
        </p:spPr>
        <p:txBody>
          <a:bodyPr/>
          <a:lstStyle/>
          <a:p>
            <a:endParaRPr lang="de-DE"/>
          </a:p>
        </p:txBody>
      </p:sp>
      <p:sp>
        <p:nvSpPr>
          <p:cNvPr id="20" name="Shape 18"/>
          <p:cNvSpPr/>
          <p:nvPr/>
        </p:nvSpPr>
        <p:spPr>
          <a:xfrm>
            <a:off x="5919094" y="4696420"/>
            <a:ext cx="353508" cy="353516"/>
          </a:xfrm>
          <a:prstGeom prst="roundRect">
            <a:avLst>
              <a:gd name="adj" fmla="val 18668"/>
            </a:avLst>
          </a:prstGeom>
          <a:solidFill>
            <a:srgbClr val="CCE8FF"/>
          </a:solidFill>
          <a:ln w="6350">
            <a:solidFill>
              <a:srgbClr val="B2CEE5"/>
            </a:solidFill>
            <a:prstDash val="solid"/>
          </a:ln>
        </p:spPr>
        <p:txBody>
          <a:bodyPr/>
          <a:lstStyle/>
          <a:p>
            <a:endParaRPr lang="de-DE"/>
          </a:p>
        </p:txBody>
      </p:sp>
      <p:sp>
        <p:nvSpPr>
          <p:cNvPr id="21" name="Text 19"/>
          <p:cNvSpPr/>
          <p:nvPr/>
        </p:nvSpPr>
        <p:spPr>
          <a:xfrm>
            <a:off x="5977979" y="4725839"/>
            <a:ext cx="235639" cy="294580"/>
          </a:xfrm>
          <a:prstGeom prst="rect">
            <a:avLst/>
          </a:prstGeom>
          <a:noFill/>
          <a:ln/>
        </p:spPr>
        <p:txBody>
          <a:bodyPr wrap="none" lIns="0" tIns="0" rIns="0" bIns="0" rtlCol="0" anchor="ctr"/>
          <a:lstStyle/>
          <a:p>
            <a:pPr marL="0" indent="0" algn="ctr">
              <a:lnSpc>
                <a:spcPct val="100000"/>
              </a:lnSpc>
              <a:buNone/>
            </a:pPr>
            <a:r>
              <a:rPr lang="en-US" sz="1850" dirty="0">
                <a:solidFill>
                  <a:srgbClr val="006482"/>
                </a:solidFill>
                <a:latin typeface="Barlow Light" pitchFamily="34" charset="0"/>
                <a:ea typeface="Barlow Light" pitchFamily="34" charset="-122"/>
                <a:cs typeface="Barlow Light" pitchFamily="34" charset="-120"/>
              </a:rPr>
              <a:t>4</a:t>
            </a:r>
            <a:endParaRPr lang="en-US" sz="1850" dirty="0"/>
          </a:p>
        </p:txBody>
      </p:sp>
      <p:sp>
        <p:nvSpPr>
          <p:cNvPr id="22" name="Text 20"/>
          <p:cNvSpPr/>
          <p:nvPr/>
        </p:nvSpPr>
        <p:spPr>
          <a:xfrm>
            <a:off x="6881442" y="4750395"/>
            <a:ext cx="4648778"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Entlassung nach Hause</a:t>
            </a:r>
            <a:endParaRPr lang="en-US" sz="1500" dirty="0"/>
          </a:p>
        </p:txBody>
      </p:sp>
      <p:sp>
        <p:nvSpPr>
          <p:cNvPr id="23" name="Text 21"/>
          <p:cNvSpPr/>
          <p:nvPr/>
        </p:nvSpPr>
        <p:spPr>
          <a:xfrm>
            <a:off x="6881442" y="5085457"/>
            <a:ext cx="4648778" cy="735509"/>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Frau B wurde nach Hause entlassen, um selbstständig zu leben – ein Ergebnis, das ohne die </a:t>
            </a:r>
            <a:r>
              <a:rPr lang="en-US" sz="1200" dirty="0" err="1">
                <a:solidFill>
                  <a:srgbClr val="006482"/>
                </a:solidFill>
                <a:latin typeface="Barlow" pitchFamily="34" charset="0"/>
                <a:ea typeface="Barlow" pitchFamily="34" charset="-122"/>
                <a:cs typeface="Barlow" pitchFamily="34" charset="-120"/>
              </a:rPr>
              <a:t>gezielte</a:t>
            </a:r>
            <a:r>
              <a:rPr lang="en-US" sz="1200" dirty="0">
                <a:solidFill>
                  <a:srgbClr val="006482"/>
                </a:solidFill>
                <a:latin typeface="Barlow" pitchFamily="34" charset="0"/>
                <a:ea typeface="Barlow" pitchFamily="34" charset="-122"/>
                <a:cs typeface="Barlow" pitchFamily="34" charset="-120"/>
              </a:rPr>
              <a:t> LBMZ-Intervention in dieser Form nicht möglich gewesen wäre.</a:t>
            </a:r>
            <a:endParaRPr lang="en-US" sz="1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0B4193C5-7C00-C397-9F70-F9E2010A1478}"/>
              </a:ext>
            </a:extLst>
          </p:cNvPr>
          <p:cNvSpPr/>
          <p:nvPr/>
        </p:nvSpPr>
        <p:spPr>
          <a:xfrm>
            <a:off x="6151608" y="3655945"/>
            <a:ext cx="5469098" cy="82252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 0"/>
          <p:cNvSpPr/>
          <p:nvPr/>
        </p:nvSpPr>
        <p:spPr>
          <a:xfrm>
            <a:off x="661474" y="851148"/>
            <a:ext cx="10868745" cy="490934"/>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II: Krebs – Hintergrund und Ernährungsauswirkungen</a:t>
            </a:r>
            <a:endParaRPr lang="en-US" sz="2500" dirty="0"/>
          </a:p>
        </p:txBody>
      </p:sp>
      <p:sp>
        <p:nvSpPr>
          <p:cNvPr id="3" name="Text 1"/>
          <p:cNvSpPr/>
          <p:nvPr/>
        </p:nvSpPr>
        <p:spPr>
          <a:xfrm>
            <a:off x="661475" y="1764010"/>
            <a:ext cx="5242687"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Was ist Krebs?</a:t>
            </a:r>
            <a:endParaRPr lang="en-US" sz="1500" dirty="0"/>
          </a:p>
        </p:txBody>
      </p:sp>
      <p:sp>
        <p:nvSpPr>
          <p:cNvPr id="4" name="Text 2"/>
          <p:cNvSpPr/>
          <p:nvPr/>
        </p:nvSpPr>
        <p:spPr>
          <a:xfrm>
            <a:off x="661475" y="2158802"/>
            <a:ext cx="5242687" cy="980678"/>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Krebs ist eine Gruppe von Krankheiten, die unkontrolliertes Zellwachstum mit dem Potenzial zur Ausbreitung auf andere Körperteile umfasst. Lungen-, Brust-, Magen-, Leber- und Dickdarmkrebs verursachen die meisten krebsbedingten Todesfälle in Europa.</a:t>
            </a:r>
            <a:endParaRPr lang="en-US" sz="1200" dirty="0"/>
          </a:p>
        </p:txBody>
      </p:sp>
      <p:sp>
        <p:nvSpPr>
          <p:cNvPr id="5" name="Shape 3"/>
          <p:cNvSpPr/>
          <p:nvPr/>
        </p:nvSpPr>
        <p:spPr>
          <a:xfrm>
            <a:off x="6151608" y="1610055"/>
            <a:ext cx="5469098" cy="1904206"/>
          </a:xfrm>
          <a:prstGeom prst="roundRect">
            <a:avLst>
              <a:gd name="adj" fmla="val 5941"/>
            </a:avLst>
          </a:prstGeom>
          <a:solidFill>
            <a:srgbClr val="00437A"/>
          </a:solidFill>
          <a:ln/>
        </p:spPr>
        <p:txBody>
          <a:bodyPr/>
          <a:lstStyle/>
          <a:p>
            <a:endParaRPr lang="de-DE"/>
          </a:p>
        </p:txBody>
      </p:sp>
      <p:sp>
        <p:nvSpPr>
          <p:cNvPr id="6" name="Text 4"/>
          <p:cNvSpPr/>
          <p:nvPr/>
        </p:nvSpPr>
        <p:spPr>
          <a:xfrm>
            <a:off x="6337737" y="1764010"/>
            <a:ext cx="5154980" cy="245566"/>
          </a:xfrm>
          <a:prstGeom prst="rect">
            <a:avLst/>
          </a:prstGeom>
          <a:noFill/>
          <a:ln/>
        </p:spPr>
        <p:txBody>
          <a:bodyPr wrap="none" lIns="0" tIns="0" rIns="0" bIns="0" rtlCol="0" anchor="t"/>
          <a:lstStyle/>
          <a:p>
            <a:pPr marL="0" indent="0" algn="ctr">
              <a:lnSpc>
                <a:spcPct val="104000"/>
              </a:lnSpc>
              <a:buNone/>
            </a:pPr>
            <a:r>
              <a:rPr lang="en-US" sz="1500" dirty="0">
                <a:solidFill>
                  <a:srgbClr val="FFFFFF"/>
                </a:solidFill>
                <a:latin typeface="Barlow Light" pitchFamily="34" charset="0"/>
                <a:ea typeface="Barlow Light" pitchFamily="34" charset="-122"/>
                <a:cs typeface="Barlow Light" pitchFamily="34" charset="-120"/>
              </a:rPr>
              <a:t>Ernährungsauswirkungen</a:t>
            </a:r>
            <a:endParaRPr lang="en-US" sz="1500" dirty="0"/>
          </a:p>
        </p:txBody>
      </p:sp>
      <p:sp>
        <p:nvSpPr>
          <p:cNvPr id="7" name="Text 5"/>
          <p:cNvSpPr/>
          <p:nvPr/>
        </p:nvSpPr>
        <p:spPr>
          <a:xfrm>
            <a:off x="6337737" y="2158802"/>
            <a:ext cx="5154980" cy="1225848"/>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FFFFFF"/>
                </a:solidFill>
                <a:latin typeface="Barlow" pitchFamily="34" charset="0"/>
                <a:ea typeface="Barlow" pitchFamily="34" charset="-122"/>
                <a:cs typeface="Barlow" pitchFamily="34" charset="-120"/>
              </a:rPr>
              <a:t>Gewichtsverlust ist häufig ein Symptom bei Krebs, bedingt durch verminderte orale Aufnahme, Malabsorption von Nährstoffen und metabolische Ungleichgewichte mit Verlust von Muskelmasse. Chemotherapie und Strahlentherapie können Geschmacksveränderungen, Übelkeit oder Schluckprobleme verursachen.</a:t>
            </a:r>
            <a:endParaRPr lang="en-US" sz="1200" dirty="0"/>
          </a:p>
        </p:txBody>
      </p:sp>
      <p:sp>
        <p:nvSpPr>
          <p:cNvPr id="8" name="Text 6"/>
          <p:cNvSpPr/>
          <p:nvPr/>
        </p:nvSpPr>
        <p:spPr>
          <a:xfrm>
            <a:off x="795020" y="3765352"/>
            <a:ext cx="5074019" cy="518517"/>
          </a:xfrm>
          <a:prstGeom prst="rect">
            <a:avLst/>
          </a:prstGeom>
          <a:noFill/>
          <a:ln/>
        </p:spPr>
        <p:txBody>
          <a:bodyPr wrap="none" lIns="0" tIns="0" rIns="0" bIns="0" rtlCol="0" anchor="t"/>
          <a:lstStyle/>
          <a:p>
            <a:pPr marL="0" indent="0" algn="ctr">
              <a:lnSpc>
                <a:spcPct val="83000"/>
              </a:lnSpc>
              <a:buNone/>
            </a:pPr>
            <a:r>
              <a:rPr lang="en-US" sz="4050" dirty="0">
                <a:solidFill>
                  <a:srgbClr val="006482"/>
                </a:solidFill>
                <a:latin typeface="Barlow Light" pitchFamily="34" charset="0"/>
                <a:ea typeface="Barlow Light" pitchFamily="34" charset="-122"/>
                <a:cs typeface="Barlow Light" pitchFamily="34" charset="-120"/>
              </a:rPr>
              <a:t>1/3</a:t>
            </a:r>
            <a:endParaRPr lang="en-US" sz="4050" dirty="0"/>
          </a:p>
        </p:txBody>
      </p:sp>
      <p:sp>
        <p:nvSpPr>
          <p:cNvPr id="9" name="Text 7"/>
          <p:cNvSpPr/>
          <p:nvPr/>
        </p:nvSpPr>
        <p:spPr>
          <a:xfrm>
            <a:off x="661475" y="4474270"/>
            <a:ext cx="5341109" cy="245566"/>
          </a:xfrm>
          <a:prstGeom prst="rect">
            <a:avLst/>
          </a:prstGeom>
          <a:noFill/>
          <a:ln/>
        </p:spPr>
        <p:txBody>
          <a:bodyPr wrap="none" lIns="0" tIns="0" rIns="0" bIns="0" rtlCol="0" anchor="t"/>
          <a:lstStyle/>
          <a:p>
            <a:pPr marL="0" indent="0" algn="ctr">
              <a:lnSpc>
                <a:spcPct val="104000"/>
              </a:lnSpc>
              <a:buNone/>
            </a:pPr>
            <a:r>
              <a:rPr lang="en-US" sz="1500" dirty="0">
                <a:solidFill>
                  <a:srgbClr val="006482"/>
                </a:solidFill>
                <a:latin typeface="Barlow Light" pitchFamily="34" charset="0"/>
                <a:ea typeface="Barlow Light" pitchFamily="34" charset="-122"/>
                <a:cs typeface="Barlow Light" pitchFamily="34" charset="-120"/>
              </a:rPr>
              <a:t>Krebspatienten</a:t>
            </a:r>
            <a:endParaRPr lang="en-US" sz="1500" dirty="0"/>
          </a:p>
        </p:txBody>
      </p:sp>
      <p:sp>
        <p:nvSpPr>
          <p:cNvPr id="10" name="Text 8"/>
          <p:cNvSpPr/>
          <p:nvPr/>
        </p:nvSpPr>
        <p:spPr>
          <a:xfrm>
            <a:off x="661475" y="4809331"/>
            <a:ext cx="5341109" cy="490339"/>
          </a:xfrm>
          <a:prstGeom prst="rect">
            <a:avLst/>
          </a:prstGeom>
          <a:noFill/>
          <a:ln/>
        </p:spPr>
        <p:txBody>
          <a:bodyPr wrap="square" lIns="0" tIns="0" rIns="0" bIns="0" rtlCol="0" anchor="t">
            <a:normAutofit/>
          </a:bodyPr>
          <a:lstStyle/>
          <a:p>
            <a:pPr marL="0" indent="0" algn="ctr">
              <a:lnSpc>
                <a:spcPct val="130000"/>
              </a:lnSpc>
              <a:buNone/>
            </a:pPr>
            <a:r>
              <a:rPr lang="en-US" sz="1200" dirty="0">
                <a:solidFill>
                  <a:srgbClr val="006482"/>
                </a:solidFill>
                <a:latin typeface="Barlow" pitchFamily="34" charset="0"/>
                <a:ea typeface="Barlow" pitchFamily="34" charset="-122"/>
                <a:cs typeface="Barlow" pitchFamily="34" charset="-120"/>
              </a:rPr>
              <a:t>Mehr als 1 von 3 Krebspatienten ist mangelernährt – ein häufig unterschätztes Begleitproblem</a:t>
            </a:r>
            <a:endParaRPr lang="en-US" sz="1200" dirty="0"/>
          </a:p>
        </p:txBody>
      </p:sp>
      <p:sp>
        <p:nvSpPr>
          <p:cNvPr id="12" name="Text 10"/>
          <p:cNvSpPr/>
          <p:nvPr/>
        </p:nvSpPr>
        <p:spPr>
          <a:xfrm>
            <a:off x="6215602" y="3655944"/>
            <a:ext cx="5341109" cy="245566"/>
          </a:xfrm>
          <a:prstGeom prst="rect">
            <a:avLst/>
          </a:prstGeom>
          <a:noFill/>
          <a:ln/>
        </p:spPr>
        <p:txBody>
          <a:bodyPr wrap="none" lIns="0" tIns="0" rIns="0" bIns="0" rtlCol="0" anchor="t"/>
          <a:lstStyle/>
          <a:p>
            <a:pPr marL="0" indent="0" algn="ctr">
              <a:lnSpc>
                <a:spcPct val="104000"/>
              </a:lnSpc>
              <a:buNone/>
            </a:pPr>
            <a:r>
              <a:rPr lang="en-US" sz="1500" dirty="0">
                <a:solidFill>
                  <a:srgbClr val="006482"/>
                </a:solidFill>
                <a:latin typeface="Barlow Light" pitchFamily="34" charset="0"/>
                <a:ea typeface="Barlow Light" pitchFamily="34" charset="-122"/>
                <a:cs typeface="Barlow Light" pitchFamily="34" charset="-120"/>
              </a:rPr>
              <a:t>Alle Stadien</a:t>
            </a:r>
            <a:endParaRPr lang="en-US" sz="1500" dirty="0"/>
          </a:p>
        </p:txBody>
      </p:sp>
      <p:sp>
        <p:nvSpPr>
          <p:cNvPr id="13" name="Text 11"/>
          <p:cNvSpPr/>
          <p:nvPr/>
        </p:nvSpPr>
        <p:spPr>
          <a:xfrm>
            <a:off x="6308665" y="3988127"/>
            <a:ext cx="5341109" cy="490339"/>
          </a:xfrm>
          <a:prstGeom prst="rect">
            <a:avLst/>
          </a:prstGeom>
          <a:noFill/>
          <a:ln/>
        </p:spPr>
        <p:txBody>
          <a:bodyPr wrap="square" lIns="0" tIns="0" rIns="0" bIns="0" rtlCol="0" anchor="t">
            <a:normAutofit/>
          </a:bodyPr>
          <a:lstStyle/>
          <a:p>
            <a:pPr marL="0" indent="0" algn="ctr">
              <a:lnSpc>
                <a:spcPct val="130000"/>
              </a:lnSpc>
              <a:buNone/>
            </a:pPr>
            <a:r>
              <a:rPr lang="en-US" sz="1200" dirty="0">
                <a:solidFill>
                  <a:srgbClr val="006482"/>
                </a:solidFill>
                <a:latin typeface="Barlow" pitchFamily="34" charset="0"/>
                <a:ea typeface="Barlow" pitchFamily="34" charset="-122"/>
                <a:cs typeface="Barlow" pitchFamily="34" charset="-120"/>
              </a:rPr>
              <a:t>Ernährungsunterstützung muss in allen Stadien der Krebserkrankung berücksichtigt werden</a:t>
            </a:r>
            <a:endParaRPr lang="en-US" sz="1200" dirty="0"/>
          </a:p>
        </p:txBody>
      </p:sp>
      <p:sp>
        <p:nvSpPr>
          <p:cNvPr id="14" name="Text 12"/>
          <p:cNvSpPr/>
          <p:nvPr/>
        </p:nvSpPr>
        <p:spPr>
          <a:xfrm>
            <a:off x="661475" y="5849344"/>
            <a:ext cx="10868745" cy="490339"/>
          </a:xfrm>
          <a:prstGeom prst="rect">
            <a:avLst/>
          </a:prstGeom>
          <a:noFill/>
          <a:ln>
            <a:solidFill>
              <a:srgbClr val="00437A"/>
            </a:solid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Krebsbedingte Mangelernährung beeinflusst die körperliche Aktivität, Morbidität, Toleranz und das Ansprechen auf die Behandlung, das Überleben, die Krankenhausaufenthaltsdauer und die Lebensqualität der Patienten.</a:t>
            </a:r>
            <a:endParaRPr lang="en-US" sz="1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Text 0"/>
          <p:cNvSpPr/>
          <p:nvPr/>
        </p:nvSpPr>
        <p:spPr>
          <a:xfrm>
            <a:off x="661475" y="1093688"/>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II: Krebs – Diätetisches Management</a:t>
            </a:r>
            <a:endParaRPr lang="en-US" sz="2500" dirty="0"/>
          </a:p>
        </p:txBody>
      </p:sp>
      <p:sp>
        <p:nvSpPr>
          <p:cNvPr id="3" name="Text 1"/>
          <p:cNvSpPr/>
          <p:nvPr/>
        </p:nvSpPr>
        <p:spPr>
          <a:xfrm>
            <a:off x="661475" y="1941116"/>
            <a:ext cx="10868745" cy="793849"/>
          </a:xfrm>
          <a:prstGeom prst="rect">
            <a:avLst/>
          </a:prstGeom>
          <a:noFill/>
          <a:ln/>
        </p:spPr>
        <p:txBody>
          <a:bodyPr wrap="square" lIns="0" tIns="0" rIns="0" bIns="0" rtlCol="0" anchor="t">
            <a:normAutofit/>
          </a:bodyPr>
          <a:lstStyle/>
          <a:p>
            <a:pPr marL="0" indent="0" algn="l">
              <a:lnSpc>
                <a:spcPct val="133000"/>
              </a:lnSpc>
              <a:buNone/>
            </a:pPr>
            <a:r>
              <a:rPr lang="en-US" sz="1300" dirty="0" err="1">
                <a:solidFill>
                  <a:srgbClr val="006482"/>
                </a:solidFill>
                <a:latin typeface="Barlow" pitchFamily="34" charset="0"/>
                <a:ea typeface="Barlow" pitchFamily="34" charset="-122"/>
                <a:cs typeface="Barlow" pitchFamily="34" charset="-120"/>
              </a:rPr>
              <a:t>Ernährungstherapie</a:t>
            </a:r>
            <a:r>
              <a:rPr lang="en-US" sz="1300" dirty="0">
                <a:solidFill>
                  <a:srgbClr val="006482"/>
                </a:solidFill>
                <a:latin typeface="Barlow" pitchFamily="34" charset="0"/>
                <a:ea typeface="Barlow" pitchFamily="34" charset="-122"/>
                <a:cs typeface="Barlow" pitchFamily="34" charset="-120"/>
              </a:rPr>
              <a:t> muss in allen Krankheitsstadien berücksichtigt werden. Während der Behandlung </a:t>
            </a:r>
            <a:r>
              <a:rPr lang="en-US" sz="1300" dirty="0" err="1">
                <a:solidFill>
                  <a:srgbClr val="006482"/>
                </a:solidFill>
                <a:latin typeface="Barlow" pitchFamily="34" charset="0"/>
                <a:ea typeface="Barlow" pitchFamily="34" charset="-122"/>
                <a:cs typeface="Barlow" pitchFamily="34" charset="-120"/>
              </a:rPr>
              <a:t>helfen</a:t>
            </a:r>
            <a:r>
              <a:rPr lang="en-US" sz="1300" dirty="0">
                <a:solidFill>
                  <a:srgbClr val="006482"/>
                </a:solidFill>
                <a:latin typeface="Barlow" pitchFamily="34" charset="0"/>
                <a:ea typeface="Barlow" pitchFamily="34" charset="-122"/>
                <a:cs typeface="Barlow" pitchFamily="34" charset="-120"/>
              </a:rPr>
              <a:t> LBMZ, die Nährstoffaufnahme zu erhalten oder zu verbessern und metabolische Dysfunktionen zu reduzieren, um Skelettmuskelmasse, körperliche Funktion und Lebensqualität zu erhalten.</a:t>
            </a:r>
            <a:endParaRPr lang="en-US" sz="1300" dirty="0"/>
          </a:p>
        </p:txBody>
      </p:sp>
      <p:sp>
        <p:nvSpPr>
          <p:cNvPr id="4" name="Shape 2"/>
          <p:cNvSpPr/>
          <p:nvPr/>
        </p:nvSpPr>
        <p:spPr>
          <a:xfrm>
            <a:off x="661475" y="2921000"/>
            <a:ext cx="5351725" cy="2472267"/>
          </a:xfrm>
          <a:prstGeom prst="roundRect">
            <a:avLst>
              <a:gd name="adj" fmla="val 2443"/>
            </a:avLst>
          </a:prstGeom>
          <a:solidFill>
            <a:srgbClr val="FFFFFF"/>
          </a:solidFill>
          <a:ln w="19050">
            <a:solidFill>
              <a:srgbClr val="B2CEE5"/>
            </a:solidFill>
            <a:prstDash val="solid"/>
          </a:ln>
        </p:spPr>
        <p:txBody>
          <a:bodyPr/>
          <a:lstStyle/>
          <a:p>
            <a:endParaRPr lang="de-DE"/>
          </a:p>
        </p:txBody>
      </p:sp>
      <p:sp>
        <p:nvSpPr>
          <p:cNvPr id="5" name="Text 3"/>
          <p:cNvSpPr/>
          <p:nvPr/>
        </p:nvSpPr>
        <p:spPr>
          <a:xfrm>
            <a:off x="845819" y="3105348"/>
            <a:ext cx="4983038" cy="258465"/>
          </a:xfrm>
          <a:prstGeom prst="rect">
            <a:avLst/>
          </a:prstGeom>
          <a:noFill/>
          <a:ln/>
        </p:spPr>
        <p:txBody>
          <a:bodyPr wrap="none" lIns="0" tIns="0" rIns="0" bIns="0" rtlCol="0" anchor="t"/>
          <a:lstStyle/>
          <a:p>
            <a:pPr marL="0" indent="0" algn="l">
              <a:lnSpc>
                <a:spcPct val="104000"/>
              </a:lnSpc>
              <a:buNone/>
            </a:pPr>
            <a:r>
              <a:rPr lang="en-US" sz="1600" b="1" dirty="0" err="1">
                <a:solidFill>
                  <a:srgbClr val="006482"/>
                </a:solidFill>
                <a:latin typeface="Barlow Light" pitchFamily="34" charset="0"/>
                <a:ea typeface="Barlow Light" pitchFamily="34" charset="-122"/>
                <a:cs typeface="Barlow Light" pitchFamily="34" charset="-120"/>
              </a:rPr>
              <a:t>Trinknahrungen</a:t>
            </a:r>
            <a:r>
              <a:rPr lang="en-US" sz="1600" b="1" dirty="0">
                <a:solidFill>
                  <a:srgbClr val="006482"/>
                </a:solidFill>
                <a:latin typeface="Barlow Light" pitchFamily="34" charset="0"/>
                <a:ea typeface="Barlow Light" pitchFamily="34" charset="-122"/>
                <a:cs typeface="Barlow Light" pitchFamily="34" charset="-120"/>
              </a:rPr>
              <a:t> (ONS) </a:t>
            </a:r>
            <a:endParaRPr lang="en-US" sz="1600" b="1" dirty="0"/>
          </a:p>
        </p:txBody>
      </p:sp>
      <p:sp>
        <p:nvSpPr>
          <p:cNvPr id="6" name="Text 4"/>
          <p:cNvSpPr/>
          <p:nvPr/>
        </p:nvSpPr>
        <p:spPr>
          <a:xfrm>
            <a:off x="845819" y="3463032"/>
            <a:ext cx="4983038" cy="2116931"/>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Die Ernährungsintervention </a:t>
            </a:r>
            <a:r>
              <a:rPr lang="en-US" sz="1300" dirty="0" err="1">
                <a:solidFill>
                  <a:srgbClr val="006482"/>
                </a:solidFill>
                <a:latin typeface="Barlow" pitchFamily="34" charset="0"/>
                <a:ea typeface="Barlow" pitchFamily="34" charset="-122"/>
                <a:cs typeface="Barlow" pitchFamily="34" charset="-120"/>
              </a:rPr>
              <a:t>mit</a:t>
            </a:r>
            <a:r>
              <a:rPr lang="en-US" sz="1300" dirty="0">
                <a:solidFill>
                  <a:srgbClr val="006482"/>
                </a:solidFill>
                <a:latin typeface="Barlow" pitchFamily="34" charset="0"/>
                <a:ea typeface="Barlow" pitchFamily="34" charset="-122"/>
                <a:cs typeface="Barlow" pitchFamily="34" charset="-120"/>
              </a:rPr>
              <a:t> ONS wird eingesetzt, um die Protein- und Energieaufnahme zu verbessern und Gewichtsverlust bei Krebspatienten zu reduzieren. Patienten, die sich einer Strahlentherapie unterziehen, profitieren von regelmäßiger Ernährungsintervention (Ernährungsberatung mit ONS), um die Nahrungsaufnahme und den Ernährungsstatus zu verbessern. </a:t>
            </a:r>
            <a:endParaRPr lang="en-US" sz="1300" dirty="0"/>
          </a:p>
        </p:txBody>
      </p:sp>
      <p:sp>
        <p:nvSpPr>
          <p:cNvPr id="7" name="Shape 5"/>
          <p:cNvSpPr/>
          <p:nvPr/>
        </p:nvSpPr>
        <p:spPr>
          <a:xfrm>
            <a:off x="6144628" y="2921000"/>
            <a:ext cx="5351725" cy="2472267"/>
          </a:xfrm>
          <a:prstGeom prst="roundRect">
            <a:avLst>
              <a:gd name="adj" fmla="val 2443"/>
            </a:avLst>
          </a:prstGeom>
          <a:solidFill>
            <a:srgbClr val="FFFFFF"/>
          </a:solidFill>
          <a:ln w="19050">
            <a:solidFill>
              <a:srgbClr val="B2CEE5"/>
            </a:solidFill>
            <a:prstDash val="solid"/>
          </a:ln>
        </p:spPr>
        <p:txBody>
          <a:bodyPr/>
          <a:lstStyle/>
          <a:p>
            <a:endParaRPr lang="de-DE"/>
          </a:p>
        </p:txBody>
      </p:sp>
      <p:sp>
        <p:nvSpPr>
          <p:cNvPr id="8" name="Text 6"/>
          <p:cNvSpPr/>
          <p:nvPr/>
        </p:nvSpPr>
        <p:spPr>
          <a:xfrm>
            <a:off x="6362838" y="3105348"/>
            <a:ext cx="4983038" cy="258465"/>
          </a:xfrm>
          <a:prstGeom prst="rect">
            <a:avLst/>
          </a:prstGeom>
          <a:noFill/>
          <a:ln/>
        </p:spPr>
        <p:txBody>
          <a:bodyPr wrap="none" lIns="0" tIns="0" rIns="0" bIns="0" rtlCol="0" anchor="t"/>
          <a:lstStyle/>
          <a:p>
            <a:pPr marL="0" indent="0" algn="l">
              <a:lnSpc>
                <a:spcPct val="104000"/>
              </a:lnSpc>
              <a:buNone/>
            </a:pPr>
            <a:r>
              <a:rPr lang="en-US" sz="1600" b="1" dirty="0" err="1">
                <a:solidFill>
                  <a:srgbClr val="006482"/>
                </a:solidFill>
                <a:latin typeface="Barlow Light" pitchFamily="34" charset="0"/>
                <a:ea typeface="Barlow Light" pitchFamily="34" charset="-122"/>
                <a:cs typeface="Barlow Light" pitchFamily="34" charset="-120"/>
              </a:rPr>
              <a:t>Enterale</a:t>
            </a:r>
            <a:r>
              <a:rPr lang="en-US" sz="1600" b="1" dirty="0">
                <a:solidFill>
                  <a:srgbClr val="006482"/>
                </a:solidFill>
                <a:latin typeface="Barlow Light" pitchFamily="34" charset="0"/>
                <a:ea typeface="Barlow Light" pitchFamily="34" charset="-122"/>
                <a:cs typeface="Barlow Light" pitchFamily="34" charset="-120"/>
              </a:rPr>
              <a:t> </a:t>
            </a:r>
            <a:r>
              <a:rPr lang="en-US" sz="1600" b="1" dirty="0" err="1">
                <a:solidFill>
                  <a:srgbClr val="006482"/>
                </a:solidFill>
                <a:latin typeface="Barlow Light" pitchFamily="34" charset="0"/>
                <a:ea typeface="Barlow Light" pitchFamily="34" charset="-122"/>
                <a:cs typeface="Barlow Light" pitchFamily="34" charset="-120"/>
              </a:rPr>
              <a:t>Sondenernährung</a:t>
            </a:r>
            <a:endParaRPr lang="en-US" sz="1600" b="1" dirty="0"/>
          </a:p>
        </p:txBody>
      </p:sp>
      <p:sp>
        <p:nvSpPr>
          <p:cNvPr id="9" name="Text 7"/>
          <p:cNvSpPr/>
          <p:nvPr/>
        </p:nvSpPr>
        <p:spPr>
          <a:xfrm>
            <a:off x="6362838" y="3463032"/>
            <a:ext cx="4983038" cy="1323082"/>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Wenn ein Patient aufgrund des Krebses nicht oral essen kann (z. B. Einengung der Speiseröhre) oder nicht ausreichend Nährstoffe oral aufnehmen kann, kann er über eine Sonde enteral ernährt werden – als alleinige Nahrungsquelle oder als ergänzende Ernährung zur oralen Aufnahme.</a:t>
            </a:r>
            <a:endParaRPr lang="en-US" sz="13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2" name="Text 0"/>
          <p:cNvSpPr/>
          <p:nvPr/>
        </p:nvSpPr>
        <p:spPr>
          <a:xfrm>
            <a:off x="661475" y="584299"/>
            <a:ext cx="10868745" cy="490934"/>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II: Krebs</a:t>
            </a:r>
            <a:endParaRPr lang="en-US" sz="2500" dirty="0"/>
          </a:p>
        </p:txBody>
      </p:sp>
      <p:sp>
        <p:nvSpPr>
          <p:cNvPr id="3" name="Shape 1"/>
          <p:cNvSpPr/>
          <p:nvPr/>
        </p:nvSpPr>
        <p:spPr>
          <a:xfrm>
            <a:off x="661475" y="1373684"/>
            <a:ext cx="19050" cy="826095"/>
          </a:xfrm>
          <a:prstGeom prst="roundRect">
            <a:avLst>
              <a:gd name="adj" fmla="val 59999"/>
            </a:avLst>
          </a:prstGeom>
          <a:solidFill>
            <a:srgbClr val="00437A"/>
          </a:solidFill>
          <a:ln/>
        </p:spPr>
        <p:txBody>
          <a:bodyPr/>
          <a:lstStyle/>
          <a:p>
            <a:endParaRPr lang="de-DE"/>
          </a:p>
        </p:txBody>
      </p:sp>
      <p:sp>
        <p:nvSpPr>
          <p:cNvPr id="4" name="Text 2"/>
          <p:cNvSpPr/>
          <p:nvPr/>
        </p:nvSpPr>
        <p:spPr>
          <a:xfrm>
            <a:off x="897113" y="1541562"/>
            <a:ext cx="10633107" cy="490339"/>
          </a:xfrm>
          <a:prstGeom prst="rect">
            <a:avLst/>
          </a:prstGeom>
          <a:noFill/>
          <a:ln/>
        </p:spPr>
        <p:txBody>
          <a:bodyPr wrap="square" lIns="0" tIns="0" rIns="0" bIns="0" rtlCol="0" anchor="t">
            <a:normAutofit/>
          </a:bodyPr>
          <a:lstStyle/>
          <a:p>
            <a:pPr marL="0" indent="0" algn="l">
              <a:lnSpc>
                <a:spcPct val="130000"/>
              </a:lnSpc>
              <a:buNone/>
            </a:pPr>
            <a:r>
              <a:rPr lang="en-US" sz="1200" b="1" dirty="0">
                <a:solidFill>
                  <a:srgbClr val="006482"/>
                </a:solidFill>
                <a:latin typeface="Barlow" pitchFamily="34" charset="0"/>
                <a:ea typeface="Barlow" pitchFamily="34" charset="-122"/>
                <a:cs typeface="Barlow" pitchFamily="34" charset="-120"/>
              </a:rPr>
              <a:t>Frau C </a:t>
            </a:r>
            <a:r>
              <a:rPr lang="en-US" sz="1200" dirty="0">
                <a:solidFill>
                  <a:srgbClr val="006482"/>
                </a:solidFill>
                <a:latin typeface="Barlow" pitchFamily="34" charset="0"/>
                <a:ea typeface="Barlow" pitchFamily="34" charset="-122"/>
                <a:cs typeface="Barlow" pitchFamily="34" charset="-120"/>
              </a:rPr>
              <a:t>ist 65 Jahre alt und hat 40 Jahre lang geraucht. Sie verlor in den letzten Monaten 15 kg Körpergewicht und hatte einen anhaltenden Husten und allgemeine Erschöpfung. Nach der Untersuchung wurde ein </a:t>
            </a:r>
            <a:r>
              <a:rPr lang="en-US" sz="1200" b="1" dirty="0">
                <a:solidFill>
                  <a:srgbClr val="006482"/>
                </a:solidFill>
                <a:latin typeface="Barlow" pitchFamily="34" charset="0"/>
                <a:ea typeface="Barlow" pitchFamily="34" charset="-122"/>
                <a:cs typeface="Barlow" pitchFamily="34" charset="-120"/>
              </a:rPr>
              <a:t>kleinzelliges Lungenkarzinom </a:t>
            </a:r>
            <a:r>
              <a:rPr lang="en-US" sz="1200" dirty="0">
                <a:solidFill>
                  <a:srgbClr val="006482"/>
                </a:solidFill>
                <a:latin typeface="Barlow" pitchFamily="34" charset="0"/>
                <a:ea typeface="Barlow" pitchFamily="34" charset="-122"/>
                <a:cs typeface="Barlow" pitchFamily="34" charset="-120"/>
              </a:rPr>
              <a:t>diagnostiziert.</a:t>
            </a:r>
            <a:endParaRPr lang="en-US" sz="1200" dirty="0"/>
          </a:p>
        </p:txBody>
      </p:sp>
      <p:sp>
        <p:nvSpPr>
          <p:cNvPr id="5" name="Shape 3"/>
          <p:cNvSpPr/>
          <p:nvPr/>
        </p:nvSpPr>
        <p:spPr>
          <a:xfrm>
            <a:off x="6086323" y="2367657"/>
            <a:ext cx="19050" cy="3906044"/>
          </a:xfrm>
          <a:prstGeom prst="roundRect">
            <a:avLst>
              <a:gd name="adj" fmla="val 346410"/>
            </a:avLst>
          </a:prstGeom>
          <a:solidFill>
            <a:srgbClr val="B2CEE5"/>
          </a:solidFill>
          <a:ln/>
        </p:spPr>
        <p:txBody>
          <a:bodyPr/>
          <a:lstStyle/>
          <a:p>
            <a:endParaRPr lang="de-DE"/>
          </a:p>
        </p:txBody>
      </p:sp>
      <p:sp>
        <p:nvSpPr>
          <p:cNvPr id="6" name="Shape 4"/>
          <p:cNvSpPr/>
          <p:nvPr/>
        </p:nvSpPr>
        <p:spPr>
          <a:xfrm>
            <a:off x="5800679" y="2534841"/>
            <a:ext cx="314218" cy="19050"/>
          </a:xfrm>
          <a:prstGeom prst="roundRect">
            <a:avLst>
              <a:gd name="adj" fmla="val 346410"/>
            </a:avLst>
          </a:prstGeom>
          <a:solidFill>
            <a:srgbClr val="B2CEE5"/>
          </a:solidFill>
          <a:ln/>
        </p:spPr>
        <p:txBody>
          <a:bodyPr/>
          <a:lstStyle/>
          <a:p>
            <a:endParaRPr lang="de-DE"/>
          </a:p>
        </p:txBody>
      </p:sp>
      <p:sp>
        <p:nvSpPr>
          <p:cNvPr id="7" name="Shape 5"/>
          <p:cNvSpPr/>
          <p:nvPr/>
        </p:nvSpPr>
        <p:spPr>
          <a:xfrm>
            <a:off x="6036963" y="2485479"/>
            <a:ext cx="117770" cy="117773"/>
          </a:xfrm>
          <a:prstGeom prst="ellipse">
            <a:avLst/>
          </a:prstGeom>
          <a:solidFill>
            <a:srgbClr val="00437A"/>
          </a:solidFill>
          <a:ln/>
        </p:spPr>
        <p:txBody>
          <a:bodyPr/>
          <a:lstStyle/>
          <a:p>
            <a:endParaRPr lang="de-DE"/>
          </a:p>
        </p:txBody>
      </p:sp>
      <p:sp>
        <p:nvSpPr>
          <p:cNvPr id="8" name="Text 6"/>
          <p:cNvSpPr/>
          <p:nvPr/>
        </p:nvSpPr>
        <p:spPr>
          <a:xfrm>
            <a:off x="661475" y="2421632"/>
            <a:ext cx="4805937" cy="245566"/>
          </a:xfrm>
          <a:prstGeom prst="rect">
            <a:avLst/>
          </a:prstGeom>
          <a:noFill/>
          <a:ln/>
        </p:spPr>
        <p:txBody>
          <a:bodyPr wrap="none" lIns="0" tIns="0" rIns="0" bIns="0" rtlCol="0" anchor="t"/>
          <a:lstStyle/>
          <a:p>
            <a:pPr marL="0" indent="0" algn="r">
              <a:lnSpc>
                <a:spcPct val="104000"/>
              </a:lnSpc>
              <a:buNone/>
            </a:pPr>
            <a:r>
              <a:rPr lang="en-US" sz="1500" dirty="0">
                <a:solidFill>
                  <a:srgbClr val="006482"/>
                </a:solidFill>
                <a:latin typeface="Barlow Light" pitchFamily="34" charset="0"/>
                <a:ea typeface="Barlow Light" pitchFamily="34" charset="-122"/>
                <a:cs typeface="Barlow Light" pitchFamily="34" charset="-120"/>
              </a:rPr>
              <a:t>Diagnose und Therapiebeginn</a:t>
            </a:r>
            <a:endParaRPr lang="en-US" sz="1500" dirty="0"/>
          </a:p>
        </p:txBody>
      </p:sp>
      <p:sp>
        <p:nvSpPr>
          <p:cNvPr id="9" name="Text 7"/>
          <p:cNvSpPr/>
          <p:nvPr/>
        </p:nvSpPr>
        <p:spPr>
          <a:xfrm>
            <a:off x="661475" y="2756694"/>
            <a:ext cx="4805937" cy="735509"/>
          </a:xfrm>
          <a:prstGeom prst="rect">
            <a:avLst/>
          </a:prstGeom>
          <a:noFill/>
          <a:ln/>
        </p:spPr>
        <p:txBody>
          <a:bodyPr wrap="square" lIns="0" tIns="0" rIns="0" bIns="0" rtlCol="0" anchor="t">
            <a:normAutofit/>
          </a:bodyPr>
          <a:lstStyle/>
          <a:p>
            <a:pPr algn="r">
              <a:lnSpc>
                <a:spcPct val="130000"/>
              </a:lnSpc>
            </a:pPr>
            <a:r>
              <a:rPr lang="en-US" sz="1200" dirty="0">
                <a:solidFill>
                  <a:srgbClr val="006482"/>
                </a:solidFill>
                <a:latin typeface="Barlow" pitchFamily="34" charset="0"/>
                <a:ea typeface="Barlow" pitchFamily="34" charset="-122"/>
                <a:cs typeface="Barlow" pitchFamily="34" charset="-120"/>
              </a:rPr>
              <a:t>Strahlen- und Chemotherapie wurden sofort begonnen. Frau C </a:t>
            </a:r>
            <a:r>
              <a:rPr lang="en-US" sz="1200" dirty="0" err="1">
                <a:solidFill>
                  <a:srgbClr val="006482"/>
                </a:solidFill>
                <a:latin typeface="Barlow" pitchFamily="34" charset="0"/>
                <a:ea typeface="Barlow" pitchFamily="34" charset="-122"/>
                <a:cs typeface="Barlow" pitchFamily="34" charset="-120"/>
              </a:rPr>
              <a:t>erhielt</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im</a:t>
            </a:r>
            <a:r>
              <a:rPr lang="en-US" sz="1200" dirty="0">
                <a:solidFill>
                  <a:srgbClr val="006482"/>
                </a:solidFill>
                <a:latin typeface="Barlow" pitchFamily="34" charset="0"/>
                <a:ea typeface="Barlow" pitchFamily="34" charset="-122"/>
                <a:cs typeface="Barlow" pitchFamily="34" charset="-120"/>
              </a:rPr>
              <a:t> Rahmen </a:t>
            </a:r>
            <a:r>
              <a:rPr lang="en-US" sz="1200" dirty="0" err="1">
                <a:solidFill>
                  <a:srgbClr val="006482"/>
                </a:solidFill>
                <a:latin typeface="Barlow" pitchFamily="34" charset="0"/>
                <a:ea typeface="Barlow" pitchFamily="34" charset="-122"/>
                <a:cs typeface="Barlow" pitchFamily="34" charset="-120"/>
              </a:rPr>
              <a:t>einer</a:t>
            </a:r>
            <a:r>
              <a:rPr lang="en-US" sz="1200" dirty="0">
                <a:solidFill>
                  <a:srgbClr val="006482"/>
                </a:solidFill>
                <a:latin typeface="Barlow" pitchFamily="34" charset="0"/>
                <a:ea typeface="Barlow" pitchFamily="34" charset="-122"/>
                <a:cs typeface="Barlow" pitchFamily="34" charset="-120"/>
              </a:rPr>
              <a:t> </a:t>
            </a:r>
            <a:r>
              <a:rPr lang="en-US" sz="1200" dirty="0" err="1">
                <a:solidFill>
                  <a:srgbClr val="006482"/>
                </a:solidFill>
                <a:latin typeface="Barlow" pitchFamily="34" charset="0"/>
                <a:ea typeface="Barlow" pitchFamily="34" charset="-122"/>
                <a:cs typeface="Barlow" pitchFamily="34" charset="-120"/>
              </a:rPr>
              <a:t>Ernährungsberatung</a:t>
            </a:r>
            <a:r>
              <a:rPr lang="en-US" sz="1200" dirty="0">
                <a:solidFill>
                  <a:srgbClr val="006482"/>
                </a:solidFill>
                <a:latin typeface="Barlow" pitchFamily="34" charset="0"/>
                <a:ea typeface="Barlow" pitchFamily="34" charset="-122"/>
                <a:cs typeface="Barlow" pitchFamily="34" charset="-120"/>
              </a:rPr>
              <a:t> </a:t>
            </a:r>
            <a:r>
              <a:rPr lang="en-US" sz="1200" b="1" dirty="0" err="1">
                <a:solidFill>
                  <a:srgbClr val="006482"/>
                </a:solidFill>
                <a:latin typeface="Barlow" pitchFamily="34" charset="0"/>
                <a:ea typeface="Barlow" pitchFamily="34" charset="-122"/>
                <a:cs typeface="Barlow" pitchFamily="34" charset="-120"/>
              </a:rPr>
              <a:t>zweimal</a:t>
            </a:r>
            <a:r>
              <a:rPr lang="en-US" sz="1200" b="1" dirty="0">
                <a:solidFill>
                  <a:srgbClr val="006482"/>
                </a:solidFill>
                <a:latin typeface="Barlow" pitchFamily="34" charset="0"/>
                <a:ea typeface="Barlow" pitchFamily="34" charset="-122"/>
                <a:cs typeface="Barlow" pitchFamily="34" charset="-120"/>
              </a:rPr>
              <a:t> </a:t>
            </a:r>
            <a:r>
              <a:rPr lang="en-US" sz="1200" b="1" dirty="0" err="1">
                <a:solidFill>
                  <a:srgbClr val="006482"/>
                </a:solidFill>
                <a:latin typeface="Barlow" pitchFamily="34" charset="0"/>
                <a:ea typeface="Barlow" pitchFamily="34" charset="-122"/>
                <a:cs typeface="Barlow" pitchFamily="34" charset="-120"/>
              </a:rPr>
              <a:t>täglich</a:t>
            </a:r>
            <a:r>
              <a:rPr lang="en-US" sz="1200" b="1" dirty="0">
                <a:solidFill>
                  <a:srgbClr val="006482"/>
                </a:solidFill>
                <a:latin typeface="Barlow" pitchFamily="34" charset="0"/>
                <a:ea typeface="Barlow" pitchFamily="34" charset="-122"/>
                <a:cs typeface="Barlow" pitchFamily="34" charset="-120"/>
              </a:rPr>
              <a:t> Standard-ONS</a:t>
            </a:r>
            <a:r>
              <a:rPr lang="en-US" sz="1200" dirty="0">
                <a:solidFill>
                  <a:srgbClr val="006482"/>
                </a:solidFill>
                <a:latin typeface="Barlow" pitchFamily="34" charset="0"/>
                <a:ea typeface="Barlow" pitchFamily="34" charset="-122"/>
                <a:cs typeface="Barlow" pitchFamily="34" charset="-120"/>
              </a:rPr>
              <a:t>.</a:t>
            </a:r>
            <a:endParaRPr lang="en-US" sz="1200" dirty="0"/>
          </a:p>
        </p:txBody>
      </p:sp>
      <p:sp>
        <p:nvSpPr>
          <p:cNvPr id="10" name="Shape 8"/>
          <p:cNvSpPr/>
          <p:nvPr/>
        </p:nvSpPr>
        <p:spPr>
          <a:xfrm>
            <a:off x="6076798" y="3461742"/>
            <a:ext cx="314218" cy="19050"/>
          </a:xfrm>
          <a:prstGeom prst="roundRect">
            <a:avLst>
              <a:gd name="adj" fmla="val 346410"/>
            </a:avLst>
          </a:prstGeom>
          <a:solidFill>
            <a:srgbClr val="B2CEE5"/>
          </a:solidFill>
          <a:ln/>
        </p:spPr>
        <p:txBody>
          <a:bodyPr/>
          <a:lstStyle/>
          <a:p>
            <a:endParaRPr lang="de-DE"/>
          </a:p>
        </p:txBody>
      </p:sp>
      <p:sp>
        <p:nvSpPr>
          <p:cNvPr id="11" name="Shape 9"/>
          <p:cNvSpPr/>
          <p:nvPr/>
        </p:nvSpPr>
        <p:spPr>
          <a:xfrm>
            <a:off x="6036963" y="3412381"/>
            <a:ext cx="117770" cy="117773"/>
          </a:xfrm>
          <a:prstGeom prst="ellipse">
            <a:avLst/>
          </a:prstGeom>
          <a:solidFill>
            <a:srgbClr val="00437A"/>
          </a:solidFill>
          <a:ln/>
        </p:spPr>
        <p:txBody>
          <a:bodyPr/>
          <a:lstStyle/>
          <a:p>
            <a:endParaRPr lang="de-DE"/>
          </a:p>
        </p:txBody>
      </p:sp>
      <p:sp>
        <p:nvSpPr>
          <p:cNvPr id="12" name="Text 10"/>
          <p:cNvSpPr/>
          <p:nvPr/>
        </p:nvSpPr>
        <p:spPr>
          <a:xfrm>
            <a:off x="6724283" y="3348534"/>
            <a:ext cx="4805937"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Nach 2 Wochen</a:t>
            </a:r>
            <a:endParaRPr lang="en-US" sz="1500" dirty="0"/>
          </a:p>
        </p:txBody>
      </p:sp>
      <p:sp>
        <p:nvSpPr>
          <p:cNvPr id="13" name="Text 11"/>
          <p:cNvSpPr/>
          <p:nvPr/>
        </p:nvSpPr>
        <p:spPr>
          <a:xfrm>
            <a:off x="6724283" y="3683595"/>
            <a:ext cx="5053697" cy="735509"/>
          </a:xfrm>
          <a:prstGeom prst="rect">
            <a:avLst/>
          </a:prstGeom>
          <a:noFill/>
          <a:ln/>
        </p:spPr>
        <p:txBody>
          <a:bodyPr wrap="square" lIns="0" tIns="0" rIns="0" bIns="0" rtlCol="0" anchor="t">
            <a:normAutofit/>
          </a:bodyPr>
          <a:lstStyle/>
          <a:p>
            <a:pPr marL="0" indent="0" algn="l">
              <a:lnSpc>
                <a:spcPct val="130000"/>
              </a:lnSpc>
              <a:buNone/>
            </a:pPr>
            <a:r>
              <a:rPr lang="de-DE" sz="1200" dirty="0">
                <a:solidFill>
                  <a:srgbClr val="006482"/>
                </a:solidFill>
                <a:latin typeface="Barlow" pitchFamily="34" charset="0"/>
                <a:ea typeface="Barlow" pitchFamily="34" charset="-122"/>
                <a:cs typeface="Barlow" pitchFamily="34" charset="-120"/>
              </a:rPr>
              <a:t>Frau C kehrte mit Mundschmerzen, Übelkeit und einem weiteren Gewichtsverlust von 3 kg zurück. Aufgrund der Beschwerden verpasste sie zwei Behandlungstage und nahm die verordneten ONS nur unzureichend ein.</a:t>
            </a:r>
            <a:endParaRPr lang="en-US" sz="1200" dirty="0">
              <a:highlight>
                <a:srgbClr val="FFFF00"/>
              </a:highlight>
            </a:endParaRPr>
          </a:p>
        </p:txBody>
      </p:sp>
      <p:sp>
        <p:nvSpPr>
          <p:cNvPr id="14" name="Shape 12"/>
          <p:cNvSpPr/>
          <p:nvPr/>
        </p:nvSpPr>
        <p:spPr>
          <a:xfrm>
            <a:off x="5800679" y="4266406"/>
            <a:ext cx="314218" cy="19050"/>
          </a:xfrm>
          <a:prstGeom prst="roundRect">
            <a:avLst>
              <a:gd name="adj" fmla="val 346410"/>
            </a:avLst>
          </a:prstGeom>
          <a:solidFill>
            <a:srgbClr val="B2CEE5"/>
          </a:solidFill>
          <a:ln/>
        </p:spPr>
        <p:txBody>
          <a:bodyPr/>
          <a:lstStyle/>
          <a:p>
            <a:endParaRPr lang="de-DE"/>
          </a:p>
        </p:txBody>
      </p:sp>
      <p:sp>
        <p:nvSpPr>
          <p:cNvPr id="15" name="Shape 13"/>
          <p:cNvSpPr/>
          <p:nvPr/>
        </p:nvSpPr>
        <p:spPr>
          <a:xfrm>
            <a:off x="6036963" y="4217045"/>
            <a:ext cx="117770" cy="117773"/>
          </a:xfrm>
          <a:prstGeom prst="ellipse">
            <a:avLst/>
          </a:prstGeom>
          <a:solidFill>
            <a:srgbClr val="00437A"/>
          </a:solidFill>
          <a:ln/>
        </p:spPr>
        <p:txBody>
          <a:bodyPr/>
          <a:lstStyle/>
          <a:p>
            <a:endParaRPr lang="de-DE"/>
          </a:p>
        </p:txBody>
      </p:sp>
      <p:sp>
        <p:nvSpPr>
          <p:cNvPr id="16" name="Text 14"/>
          <p:cNvSpPr/>
          <p:nvPr/>
        </p:nvSpPr>
        <p:spPr>
          <a:xfrm>
            <a:off x="661475" y="4153198"/>
            <a:ext cx="4805937" cy="245566"/>
          </a:xfrm>
          <a:prstGeom prst="rect">
            <a:avLst/>
          </a:prstGeom>
          <a:noFill/>
          <a:ln/>
        </p:spPr>
        <p:txBody>
          <a:bodyPr wrap="none" lIns="0" tIns="0" rIns="0" bIns="0" rtlCol="0" anchor="t"/>
          <a:lstStyle/>
          <a:p>
            <a:pPr marL="0" indent="0" algn="r">
              <a:lnSpc>
                <a:spcPct val="104000"/>
              </a:lnSpc>
              <a:buNone/>
            </a:pPr>
            <a:r>
              <a:rPr lang="en-US" sz="1500" dirty="0">
                <a:solidFill>
                  <a:srgbClr val="006482"/>
                </a:solidFill>
                <a:latin typeface="Barlow Light" pitchFamily="34" charset="0"/>
                <a:ea typeface="Barlow Light" pitchFamily="34" charset="-122"/>
                <a:cs typeface="Barlow Light" pitchFamily="34" charset="-120"/>
              </a:rPr>
              <a:t>Krankenhauseinweisung</a:t>
            </a:r>
            <a:endParaRPr lang="en-US" sz="1500" dirty="0"/>
          </a:p>
        </p:txBody>
      </p:sp>
      <p:sp>
        <p:nvSpPr>
          <p:cNvPr id="17" name="Text 15"/>
          <p:cNvSpPr/>
          <p:nvPr/>
        </p:nvSpPr>
        <p:spPr>
          <a:xfrm>
            <a:off x="661475" y="4488259"/>
            <a:ext cx="4805937" cy="735509"/>
          </a:xfrm>
          <a:prstGeom prst="rect">
            <a:avLst/>
          </a:prstGeom>
          <a:noFill/>
          <a:ln/>
        </p:spPr>
        <p:txBody>
          <a:bodyPr wrap="square" lIns="0" tIns="0" rIns="0" bIns="0" rtlCol="0" anchor="t">
            <a:normAutofit/>
          </a:bodyPr>
          <a:lstStyle/>
          <a:p>
            <a:pPr marL="0" indent="0" algn="r">
              <a:lnSpc>
                <a:spcPct val="130000"/>
              </a:lnSpc>
              <a:buNone/>
            </a:pPr>
            <a:r>
              <a:rPr lang="en-US" sz="1200" dirty="0">
                <a:solidFill>
                  <a:srgbClr val="006482"/>
                </a:solidFill>
                <a:latin typeface="Barlow" pitchFamily="34" charset="0"/>
                <a:ea typeface="Barlow" pitchFamily="34" charset="-122"/>
                <a:cs typeface="Barlow" pitchFamily="34" charset="-120"/>
              </a:rPr>
              <a:t>Frau C wurde wegen Lungenentzündung hospitalisiert. Es wurde empfohlen, ein </a:t>
            </a:r>
            <a:r>
              <a:rPr lang="en-US" sz="1200" b="1" dirty="0">
                <a:solidFill>
                  <a:srgbClr val="006482"/>
                </a:solidFill>
                <a:latin typeface="Barlow" pitchFamily="34" charset="0"/>
                <a:ea typeface="Barlow" pitchFamily="34" charset="-122"/>
                <a:cs typeface="Barlow" pitchFamily="34" charset="-120"/>
              </a:rPr>
              <a:t>hochkalorisches, proteinreiches ONS zweimal täglich </a:t>
            </a:r>
            <a:r>
              <a:rPr lang="en-US" sz="1200" dirty="0">
                <a:solidFill>
                  <a:srgbClr val="006482"/>
                </a:solidFill>
                <a:latin typeface="Barlow" pitchFamily="34" charset="0"/>
                <a:ea typeface="Barlow" pitchFamily="34" charset="-122"/>
                <a:cs typeface="Barlow" pitchFamily="34" charset="-120"/>
              </a:rPr>
              <a:t>zu sich zu nehmen, kombiniert mit enger Überwachung.</a:t>
            </a:r>
            <a:endParaRPr lang="en-US" sz="1200" dirty="0"/>
          </a:p>
        </p:txBody>
      </p:sp>
      <p:sp>
        <p:nvSpPr>
          <p:cNvPr id="18" name="Shape 16"/>
          <p:cNvSpPr/>
          <p:nvPr/>
        </p:nvSpPr>
        <p:spPr>
          <a:xfrm>
            <a:off x="6076798" y="5071170"/>
            <a:ext cx="314218" cy="19050"/>
          </a:xfrm>
          <a:prstGeom prst="roundRect">
            <a:avLst>
              <a:gd name="adj" fmla="val 346410"/>
            </a:avLst>
          </a:prstGeom>
          <a:solidFill>
            <a:srgbClr val="B2CEE5"/>
          </a:solidFill>
          <a:ln/>
        </p:spPr>
        <p:txBody>
          <a:bodyPr/>
          <a:lstStyle/>
          <a:p>
            <a:endParaRPr lang="de-DE"/>
          </a:p>
        </p:txBody>
      </p:sp>
      <p:sp>
        <p:nvSpPr>
          <p:cNvPr id="19" name="Shape 17"/>
          <p:cNvSpPr/>
          <p:nvPr/>
        </p:nvSpPr>
        <p:spPr>
          <a:xfrm>
            <a:off x="6036963" y="5021808"/>
            <a:ext cx="117770" cy="117773"/>
          </a:xfrm>
          <a:prstGeom prst="ellipse">
            <a:avLst/>
          </a:prstGeom>
          <a:solidFill>
            <a:srgbClr val="00437A"/>
          </a:solidFill>
          <a:ln/>
        </p:spPr>
        <p:txBody>
          <a:bodyPr/>
          <a:lstStyle/>
          <a:p>
            <a:endParaRPr lang="de-DE"/>
          </a:p>
        </p:txBody>
      </p:sp>
      <p:sp>
        <p:nvSpPr>
          <p:cNvPr id="20" name="Text 18"/>
          <p:cNvSpPr/>
          <p:nvPr/>
        </p:nvSpPr>
        <p:spPr>
          <a:xfrm>
            <a:off x="6724283" y="4957961"/>
            <a:ext cx="4805937" cy="245566"/>
          </a:xfrm>
          <a:prstGeom prst="rect">
            <a:avLst/>
          </a:prstGeom>
          <a:noFill/>
          <a:ln/>
        </p:spPr>
        <p:txBody>
          <a:bodyPr wrap="none" lIns="0" tIns="0" rIns="0" bIns="0" rtlCol="0" anchor="t"/>
          <a:lstStyle/>
          <a:p>
            <a:pPr marL="0" indent="0" algn="l">
              <a:lnSpc>
                <a:spcPct val="104000"/>
              </a:lnSpc>
              <a:buNone/>
            </a:pPr>
            <a:r>
              <a:rPr lang="en-US" sz="1500" dirty="0">
                <a:solidFill>
                  <a:srgbClr val="006482"/>
                </a:solidFill>
                <a:latin typeface="Barlow Light" pitchFamily="34" charset="0"/>
                <a:ea typeface="Barlow Light" pitchFamily="34" charset="-122"/>
                <a:cs typeface="Barlow Light" pitchFamily="34" charset="-120"/>
              </a:rPr>
              <a:t>Entlassung und Langzeitverlauf</a:t>
            </a:r>
            <a:endParaRPr lang="en-US" sz="1500" dirty="0"/>
          </a:p>
        </p:txBody>
      </p:sp>
      <p:sp>
        <p:nvSpPr>
          <p:cNvPr id="21" name="Text 19"/>
          <p:cNvSpPr/>
          <p:nvPr/>
        </p:nvSpPr>
        <p:spPr>
          <a:xfrm>
            <a:off x="6724283" y="5293023"/>
            <a:ext cx="4805937" cy="980678"/>
          </a:xfrm>
          <a:prstGeom prst="rect">
            <a:avLst/>
          </a:prstGeom>
          <a:noFill/>
          <a:ln/>
        </p:spPr>
        <p:txBody>
          <a:bodyPr wrap="square" lIns="0" tIns="0" rIns="0" bIns="0" rtlCol="0" anchor="t">
            <a:normAutofit/>
          </a:bodyPr>
          <a:lstStyle/>
          <a:p>
            <a:pPr marL="0" indent="0" algn="l">
              <a:lnSpc>
                <a:spcPct val="130000"/>
              </a:lnSpc>
              <a:buNone/>
            </a:pPr>
            <a:r>
              <a:rPr lang="en-US" sz="1200" dirty="0">
                <a:solidFill>
                  <a:srgbClr val="006482"/>
                </a:solidFill>
                <a:latin typeface="Barlow" pitchFamily="34" charset="0"/>
                <a:ea typeface="Barlow" pitchFamily="34" charset="-122"/>
                <a:cs typeface="Barlow" pitchFamily="34" charset="-120"/>
              </a:rPr>
              <a:t>10 Tage später wurde Frau C mit </a:t>
            </a:r>
            <a:r>
              <a:rPr lang="en-US" sz="1200" b="1" dirty="0">
                <a:solidFill>
                  <a:srgbClr val="006482"/>
                </a:solidFill>
                <a:latin typeface="Barlow" pitchFamily="34" charset="0"/>
                <a:ea typeface="Barlow" pitchFamily="34" charset="-122"/>
                <a:cs typeface="Barlow" pitchFamily="34" charset="-120"/>
              </a:rPr>
              <a:t>verbessertem Ernährungsstatus </a:t>
            </a:r>
            <a:r>
              <a:rPr lang="en-US" sz="1200" dirty="0">
                <a:solidFill>
                  <a:srgbClr val="006482"/>
                </a:solidFill>
                <a:latin typeface="Barlow" pitchFamily="34" charset="0"/>
                <a:ea typeface="Barlow" pitchFamily="34" charset="-122"/>
                <a:cs typeface="Barlow" pitchFamily="34" charset="-120"/>
              </a:rPr>
              <a:t>entlassen. Sie schloss die weitere Krebsbehandlung ohne </a:t>
            </a:r>
            <a:r>
              <a:rPr lang="en-US" sz="1200" dirty="0" err="1">
                <a:solidFill>
                  <a:srgbClr val="006482"/>
                </a:solidFill>
                <a:latin typeface="Barlow" pitchFamily="34" charset="0"/>
                <a:ea typeface="Barlow" pitchFamily="34" charset="-122"/>
                <a:cs typeface="Barlow" pitchFamily="34" charset="-120"/>
              </a:rPr>
              <a:t>Unterbrechung</a:t>
            </a:r>
            <a:r>
              <a:rPr lang="en-US" sz="1200" dirty="0">
                <a:solidFill>
                  <a:srgbClr val="006482"/>
                </a:solidFill>
                <a:latin typeface="Barlow" pitchFamily="34" charset="0"/>
                <a:ea typeface="Barlow" pitchFamily="34" charset="-122"/>
                <a:cs typeface="Barlow" pitchFamily="34" charset="-120"/>
              </a:rPr>
              <a:t> ab, </a:t>
            </a:r>
            <a:r>
              <a:rPr lang="en-US" sz="1200" dirty="0" err="1">
                <a:solidFill>
                  <a:srgbClr val="006482"/>
                </a:solidFill>
                <a:latin typeface="Barlow" pitchFamily="34" charset="0"/>
                <a:ea typeface="Barlow" pitchFamily="34" charset="-122"/>
                <a:cs typeface="Barlow" pitchFamily="34" charset="-120"/>
              </a:rPr>
              <a:t>verbesserte</a:t>
            </a:r>
            <a:r>
              <a:rPr lang="en-US" sz="1200" dirty="0">
                <a:solidFill>
                  <a:srgbClr val="006482"/>
                </a:solidFill>
                <a:latin typeface="Barlow" pitchFamily="34" charset="0"/>
                <a:ea typeface="Barlow" pitchFamily="34" charset="-122"/>
                <a:cs typeface="Barlow" pitchFamily="34" charset="-120"/>
              </a:rPr>
              <a:t> schrittweise ihren Ernährungsstatus und ihr Wohlbefinden.</a:t>
            </a:r>
            <a:endParaRPr lang="en-US" sz="1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Text 0"/>
          <p:cNvSpPr/>
          <p:nvPr/>
        </p:nvSpPr>
        <p:spPr>
          <a:xfrm>
            <a:off x="661627" y="878099"/>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III: Arzneimittelresistente Epilepsie</a:t>
            </a:r>
            <a:endParaRPr lang="en-US" sz="2500" dirty="0"/>
          </a:p>
        </p:txBody>
      </p:sp>
      <p:sp>
        <p:nvSpPr>
          <p:cNvPr id="3" name="Text 1"/>
          <p:cNvSpPr/>
          <p:nvPr/>
        </p:nvSpPr>
        <p:spPr>
          <a:xfrm>
            <a:off x="661627" y="1808176"/>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Was ist Epilepsie?</a:t>
            </a:r>
            <a:endParaRPr lang="en-US" sz="1600" dirty="0"/>
          </a:p>
        </p:txBody>
      </p:sp>
      <p:sp>
        <p:nvSpPr>
          <p:cNvPr id="4" name="Text 2"/>
          <p:cNvSpPr/>
          <p:nvPr/>
        </p:nvSpPr>
        <p:spPr>
          <a:xfrm>
            <a:off x="661627" y="2231939"/>
            <a:ext cx="5232666" cy="2794992"/>
          </a:xfrm>
          <a:prstGeom prst="rect">
            <a:avLst/>
          </a:prstGeom>
          <a:noFill/>
          <a:ln/>
        </p:spPr>
        <p:txBody>
          <a:bodyPr wrap="square" lIns="0" tIns="0" rIns="0" bIns="0" rtlCol="0" anchor="t">
            <a:normAutofit/>
          </a:bodyPr>
          <a:lstStyle/>
          <a:p>
            <a:pPr marL="0" indent="0" algn="just">
              <a:lnSpc>
                <a:spcPct val="133000"/>
              </a:lnSpc>
              <a:spcAft>
                <a:spcPts val="1150"/>
              </a:spcAft>
              <a:buNone/>
            </a:pPr>
            <a:r>
              <a:rPr lang="en-US" sz="1300" dirty="0">
                <a:solidFill>
                  <a:srgbClr val="006482"/>
                </a:solidFill>
                <a:latin typeface="Barlow" pitchFamily="34" charset="0"/>
                <a:ea typeface="Barlow" pitchFamily="34" charset="-122"/>
                <a:cs typeface="Barlow" pitchFamily="34" charset="-120"/>
              </a:rPr>
              <a:t>Epilepsie ist eine chronische Erkrankung des Gehirns. Sie ist nach Migräne die häufigste neurologische Erkrankung und betrifft rund 6 Millionen Menschen in Europa. Anfälle können einen Teil des Körpers oder den gesamten Körper betreffen und in Dauer und Intensität variieren – von kurzen Aufmerksamkeitslücken bis hin zu schweren und lang anhaltenden Krampfanfällen.</a:t>
            </a:r>
            <a:endParaRPr lang="en-US" sz="1300" dirty="0"/>
          </a:p>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Während pharmakologische Behandlung für viele wirksam ist, entwickeln geschätzt </a:t>
            </a:r>
            <a:r>
              <a:rPr lang="en-US" sz="1300" b="1" dirty="0">
                <a:solidFill>
                  <a:srgbClr val="006482"/>
                </a:solidFill>
                <a:latin typeface="Barlow Bold" pitchFamily="34" charset="0"/>
                <a:ea typeface="Barlow Bold" pitchFamily="34" charset="-122"/>
                <a:cs typeface="Barlow Bold" pitchFamily="34" charset="-120"/>
              </a:rPr>
              <a:t>20–30 %</a:t>
            </a:r>
            <a:r>
              <a:rPr lang="en-US" sz="1300" dirty="0">
                <a:solidFill>
                  <a:srgbClr val="006482"/>
                </a:solidFill>
                <a:latin typeface="Barlow" pitchFamily="34" charset="0"/>
                <a:ea typeface="Barlow" pitchFamily="34" charset="-122"/>
                <a:cs typeface="Barlow" pitchFamily="34" charset="-120"/>
              </a:rPr>
              <a:t> der Patienten eine medizinisch therapieresistente Epilepsie, also ein </a:t>
            </a:r>
            <a:r>
              <a:rPr lang="en-US" sz="1300" b="1" dirty="0">
                <a:solidFill>
                  <a:srgbClr val="006482"/>
                </a:solidFill>
                <a:latin typeface="Barlow" pitchFamily="34" charset="0"/>
                <a:ea typeface="Barlow" pitchFamily="34" charset="-122"/>
                <a:cs typeface="Barlow" pitchFamily="34" charset="-120"/>
              </a:rPr>
              <a:t>Versagen des Ansprechens auf zwei oder mehr Antiepileptika.</a:t>
            </a:r>
            <a:endParaRPr lang="en-US" sz="1300" b="1" dirty="0"/>
          </a:p>
        </p:txBody>
      </p:sp>
      <p:sp>
        <p:nvSpPr>
          <p:cNvPr id="5" name="Shape 3"/>
          <p:cNvSpPr/>
          <p:nvPr/>
        </p:nvSpPr>
        <p:spPr>
          <a:xfrm>
            <a:off x="6428220" y="1669481"/>
            <a:ext cx="5305490" cy="3532882"/>
          </a:xfrm>
          <a:prstGeom prst="roundRect">
            <a:avLst>
              <a:gd name="adj" fmla="val 3371"/>
            </a:avLst>
          </a:prstGeom>
          <a:solidFill>
            <a:srgbClr val="00437A"/>
          </a:solidFill>
          <a:ln/>
        </p:spPr>
        <p:txBody>
          <a:bodyPr/>
          <a:lstStyle/>
          <a:p>
            <a:endParaRPr lang="de-DE"/>
          </a:p>
        </p:txBody>
      </p:sp>
      <p:sp>
        <p:nvSpPr>
          <p:cNvPr id="6" name="Text 4"/>
          <p:cNvSpPr/>
          <p:nvPr/>
        </p:nvSpPr>
        <p:spPr>
          <a:xfrm>
            <a:off x="6553491" y="1791891"/>
            <a:ext cx="5140196"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Diätetisches Management bei arzneimittelresistenter Epilepsie</a:t>
            </a:r>
            <a:endParaRPr lang="en-US" sz="1600" dirty="0"/>
          </a:p>
        </p:txBody>
      </p:sp>
      <p:sp>
        <p:nvSpPr>
          <p:cNvPr id="7" name="Text 5"/>
          <p:cNvSpPr/>
          <p:nvPr/>
        </p:nvSpPr>
        <p:spPr>
          <a:xfrm>
            <a:off x="6460067" y="2490404"/>
            <a:ext cx="5140196" cy="2530376"/>
          </a:xfrm>
          <a:prstGeom prst="rect">
            <a:avLst/>
          </a:prstGeom>
          <a:noFill/>
          <a:ln/>
        </p:spPr>
        <p:txBody>
          <a:bodyPr wrap="square" lIns="0" tIns="0" rIns="0" bIns="0" rtlCol="0" anchor="t">
            <a:normAutofit/>
          </a:bodyPr>
          <a:lstStyle/>
          <a:p>
            <a:pPr marL="0" indent="0" algn="just">
              <a:lnSpc>
                <a:spcPct val="133000"/>
              </a:lnSpc>
              <a:spcAft>
                <a:spcPts val="1150"/>
              </a:spcAft>
              <a:buNone/>
            </a:pPr>
            <a:r>
              <a:rPr lang="en-US" sz="1300" dirty="0">
                <a:solidFill>
                  <a:srgbClr val="FFFFFF"/>
                </a:solidFill>
                <a:latin typeface="Barlow" pitchFamily="34" charset="0"/>
                <a:ea typeface="Barlow" pitchFamily="34" charset="-122"/>
                <a:cs typeface="Barlow" pitchFamily="34" charset="-120"/>
              </a:rPr>
              <a:t>Einige schwer neurologisch geschädigte Patienten mit therapieresistenter Epilepsie – meist infolge genetischer Syndrome – benötigen möglicherweise Sondenernährung aufgrund von Schluckstörungen oder </a:t>
            </a:r>
            <a:r>
              <a:rPr lang="en-US" sz="1300" dirty="0" err="1">
                <a:solidFill>
                  <a:srgbClr val="FFFFFF"/>
                </a:solidFill>
                <a:latin typeface="Barlow" pitchFamily="34" charset="0"/>
                <a:ea typeface="Barlow" pitchFamily="34" charset="-122"/>
                <a:cs typeface="Barlow" pitchFamily="34" charset="-120"/>
              </a:rPr>
              <a:t>anderen</a:t>
            </a:r>
            <a:r>
              <a:rPr lang="en-US" sz="1300" dirty="0">
                <a:solidFill>
                  <a:srgbClr val="FFFFFF"/>
                </a:solidFill>
                <a:latin typeface="Barlow" pitchFamily="34" charset="0"/>
                <a:ea typeface="Barlow" pitchFamily="34" charset="-122"/>
                <a:cs typeface="Barlow" pitchFamily="34" charset="-120"/>
              </a:rPr>
              <a:t> </a:t>
            </a:r>
            <a:r>
              <a:rPr lang="en-US" sz="1300" dirty="0" err="1">
                <a:solidFill>
                  <a:srgbClr val="FFFFFF"/>
                </a:solidFill>
                <a:latin typeface="Barlow" pitchFamily="34" charset="0"/>
                <a:ea typeface="Barlow" pitchFamily="34" charset="-122"/>
                <a:cs typeface="Barlow" pitchFamily="34" charset="-120"/>
              </a:rPr>
              <a:t>Einschränkungen</a:t>
            </a:r>
            <a:r>
              <a:rPr lang="en-US" sz="1300" dirty="0">
                <a:solidFill>
                  <a:srgbClr val="FFFFFF"/>
                </a:solidFill>
                <a:latin typeface="Barlow" pitchFamily="34" charset="0"/>
                <a:ea typeface="Barlow" pitchFamily="34" charset="-122"/>
                <a:cs typeface="Barlow" pitchFamily="34" charset="-120"/>
              </a:rPr>
              <a:t>.</a:t>
            </a:r>
            <a:endParaRPr lang="en-US" sz="1300" dirty="0"/>
          </a:p>
          <a:p>
            <a:pPr marL="0" indent="0" algn="just">
              <a:lnSpc>
                <a:spcPct val="133000"/>
              </a:lnSpc>
              <a:buNone/>
            </a:pPr>
            <a:r>
              <a:rPr lang="en-US" sz="1300" dirty="0">
                <a:solidFill>
                  <a:srgbClr val="FFFFFF"/>
                </a:solidFill>
                <a:latin typeface="Barlow" pitchFamily="34" charset="0"/>
                <a:ea typeface="Barlow" pitchFamily="34" charset="-122"/>
                <a:cs typeface="Barlow" pitchFamily="34" charset="-120"/>
              </a:rPr>
              <a:t>Andere Patienten können von einer </a:t>
            </a:r>
            <a:r>
              <a:rPr lang="en-US" sz="1300" b="1" dirty="0">
                <a:solidFill>
                  <a:srgbClr val="FFFFFF"/>
                </a:solidFill>
                <a:latin typeface="Barlow Bold" pitchFamily="34" charset="0"/>
                <a:ea typeface="Barlow Bold" pitchFamily="34" charset="-122"/>
                <a:cs typeface="Barlow Bold" pitchFamily="34" charset="-120"/>
              </a:rPr>
              <a:t>ketogenen Diät (KD)</a:t>
            </a:r>
            <a:r>
              <a:rPr lang="en-US" sz="1300" dirty="0">
                <a:solidFill>
                  <a:srgbClr val="FFFFFF"/>
                </a:solidFill>
                <a:latin typeface="Barlow" pitchFamily="34" charset="0"/>
                <a:ea typeface="Barlow" pitchFamily="34" charset="-122"/>
                <a:cs typeface="Barlow" pitchFamily="34" charset="-120"/>
              </a:rPr>
              <a:t> profitieren, die sehr fettreich und kohlenhydratarm ist (75–90 % Energie aus Fett / 4–20 % aus Kohlenhydraten) und eine hochwirksame alternative Behandlung sein kann – insbesondere bei Kindern, bei denen Medikamente nicht ausreichend wirken.</a:t>
            </a:r>
            <a:endParaRPr lang="en-US" sz="13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Text 0"/>
          <p:cNvSpPr/>
          <p:nvPr/>
        </p:nvSpPr>
        <p:spPr>
          <a:xfrm>
            <a:off x="661474" y="703769"/>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III: Epilepsie – Einsatz von LBMZ bei ketogener Diät</a:t>
            </a:r>
            <a:endParaRPr lang="en-US" sz="2500" dirty="0"/>
          </a:p>
        </p:txBody>
      </p:sp>
      <p:sp>
        <p:nvSpPr>
          <p:cNvPr id="3" name="Shape 1"/>
          <p:cNvSpPr/>
          <p:nvPr/>
        </p:nvSpPr>
        <p:spPr>
          <a:xfrm>
            <a:off x="661474" y="1551196"/>
            <a:ext cx="19050" cy="901303"/>
          </a:xfrm>
          <a:prstGeom prst="roundRect">
            <a:avLst>
              <a:gd name="adj" fmla="val 59999"/>
            </a:avLst>
          </a:prstGeom>
          <a:solidFill>
            <a:srgbClr val="00437A"/>
          </a:solidFill>
          <a:ln/>
        </p:spPr>
        <p:txBody>
          <a:bodyPr/>
          <a:lstStyle/>
          <a:p>
            <a:endParaRPr lang="de-DE"/>
          </a:p>
        </p:txBody>
      </p:sp>
      <p:sp>
        <p:nvSpPr>
          <p:cNvPr id="4" name="Text 2"/>
          <p:cNvSpPr/>
          <p:nvPr/>
        </p:nvSpPr>
        <p:spPr>
          <a:xfrm>
            <a:off x="909514" y="1674286"/>
            <a:ext cx="10620705" cy="529233"/>
          </a:xfrm>
          <a:prstGeom prst="rect">
            <a:avLst/>
          </a:prstGeom>
          <a:noFill/>
          <a:ln/>
        </p:spPr>
        <p:txBody>
          <a:bodyPr wrap="square" lIns="0" tIns="0" rIns="0" bIns="0" rtlCol="0" anchor="t">
            <a:normAutofit/>
          </a:bodyPr>
          <a:lstStyle/>
          <a:p>
            <a:pPr marL="0" indent="0" algn="l">
              <a:lnSpc>
                <a:spcPct val="133000"/>
              </a:lnSpc>
              <a:buNone/>
            </a:pPr>
            <a:r>
              <a:rPr lang="de-DE" sz="1300" dirty="0">
                <a:solidFill>
                  <a:srgbClr val="006482"/>
                </a:solidFill>
                <a:latin typeface="Barlow" pitchFamily="34" charset="0"/>
                <a:ea typeface="Barlow" pitchFamily="34" charset="-122"/>
                <a:cs typeface="Barlow" pitchFamily="34" charset="-120"/>
              </a:rPr>
              <a:t>Patientin A leidet an einer </a:t>
            </a:r>
            <a:r>
              <a:rPr lang="de-DE" sz="1300" b="1" dirty="0">
                <a:solidFill>
                  <a:srgbClr val="006482"/>
                </a:solidFill>
                <a:latin typeface="Barlow" pitchFamily="34" charset="0"/>
                <a:ea typeface="Barlow" pitchFamily="34" charset="-122"/>
                <a:cs typeface="Barlow" pitchFamily="34" charset="-120"/>
              </a:rPr>
              <a:t>seltenen genetischen neurodegenerativen Erkrankung</a:t>
            </a:r>
            <a:r>
              <a:rPr lang="de-DE" sz="1300" dirty="0">
                <a:solidFill>
                  <a:srgbClr val="006482"/>
                </a:solidFill>
                <a:latin typeface="Barlow" pitchFamily="34" charset="0"/>
                <a:ea typeface="Barlow" pitchFamily="34" charset="-122"/>
                <a:cs typeface="Barlow" pitchFamily="34" charset="-120"/>
              </a:rPr>
              <a:t>, die bereits im Alter von sechs Monaten zu ersten </a:t>
            </a:r>
            <a:r>
              <a:rPr lang="de-DE" sz="1300" b="1" dirty="0">
                <a:solidFill>
                  <a:srgbClr val="006482"/>
                </a:solidFill>
                <a:latin typeface="Barlow" pitchFamily="34" charset="0"/>
                <a:ea typeface="Barlow" pitchFamily="34" charset="-122"/>
                <a:cs typeface="Barlow" pitchFamily="34" charset="-120"/>
              </a:rPr>
              <a:t>epileptischen Anfällen </a:t>
            </a:r>
            <a:r>
              <a:rPr lang="de-DE" sz="1300" dirty="0">
                <a:solidFill>
                  <a:srgbClr val="006482"/>
                </a:solidFill>
                <a:latin typeface="Barlow" pitchFamily="34" charset="0"/>
                <a:ea typeface="Barlow" pitchFamily="34" charset="-122"/>
                <a:cs typeface="Barlow" pitchFamily="34" charset="-120"/>
              </a:rPr>
              <a:t>führte. Zu Beginn sprach die Epilepsie auf die medikamentöse Behandlung an.</a:t>
            </a:r>
            <a:endParaRPr lang="en-US" sz="1300" dirty="0"/>
          </a:p>
        </p:txBody>
      </p:sp>
      <p:sp>
        <p:nvSpPr>
          <p:cNvPr id="5" name="Shape 3"/>
          <p:cNvSpPr/>
          <p:nvPr/>
        </p:nvSpPr>
        <p:spPr>
          <a:xfrm>
            <a:off x="661474" y="2638534"/>
            <a:ext cx="372061" cy="372070"/>
          </a:xfrm>
          <a:prstGeom prst="roundRect">
            <a:avLst>
              <a:gd name="adj" fmla="val 18670"/>
            </a:avLst>
          </a:prstGeom>
          <a:solidFill>
            <a:srgbClr val="CCE8FF"/>
          </a:solidFill>
          <a:ln w="6350">
            <a:solidFill>
              <a:srgbClr val="B2CEE5"/>
            </a:solidFill>
            <a:prstDash val="solid"/>
          </a:ln>
        </p:spPr>
        <p:txBody>
          <a:bodyPr/>
          <a:lstStyle/>
          <a:p>
            <a:endParaRPr lang="de-DE"/>
          </a:p>
        </p:txBody>
      </p:sp>
      <p:sp>
        <p:nvSpPr>
          <p:cNvPr id="6" name="Text 4"/>
          <p:cNvSpPr/>
          <p:nvPr/>
        </p:nvSpPr>
        <p:spPr>
          <a:xfrm>
            <a:off x="1198829" y="2695387"/>
            <a:ext cx="2947715" cy="516930"/>
          </a:xfrm>
          <a:prstGeom prst="rect">
            <a:avLst/>
          </a:prstGeom>
          <a:noFill/>
          <a:ln/>
        </p:spPr>
        <p:txBody>
          <a:bodyPr wrap="square" lIns="0" tIns="0" rIns="0" bIns="0" rtlCol="0" anchor="t">
            <a:normAutofit/>
          </a:bodyPr>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Klinisches Bild im Alter von 4 Jahren</a:t>
            </a:r>
            <a:endParaRPr lang="en-US" sz="1600" dirty="0"/>
          </a:p>
        </p:txBody>
      </p:sp>
      <p:sp>
        <p:nvSpPr>
          <p:cNvPr id="7" name="Text 5"/>
          <p:cNvSpPr/>
          <p:nvPr/>
        </p:nvSpPr>
        <p:spPr>
          <a:xfrm>
            <a:off x="1198829" y="3311535"/>
            <a:ext cx="2947715" cy="1852315"/>
          </a:xfrm>
          <a:prstGeom prst="rect">
            <a:avLst/>
          </a:prstGeom>
          <a:noFill/>
          <a:ln/>
        </p:spPr>
        <p:txBody>
          <a:bodyPr wrap="square" lIns="0" tIns="0" rIns="0" bIns="0" rtlCol="0" anchor="t">
            <a:normAutofit fontScale="92500" lnSpcReduction="20000"/>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Die Entwicklung von Patientin A war deutlich verzögert. Im Verlauf nahmen sowohl die Häufigkeit als auch die Schwere der epileptischen Anfälle zu, und die Epilepsie erwies sich schließlich als resistent gegenüber mehreren Antiepileptika. Gleichzeitig traten medikamentenbedingte Nebenwirkungen wie Schläfrigkeit und Reizbarkeit auf.</a:t>
            </a:r>
            <a:endParaRPr lang="en-US" sz="1300" dirty="0"/>
          </a:p>
        </p:txBody>
      </p:sp>
      <p:sp>
        <p:nvSpPr>
          <p:cNvPr id="8" name="Shape 6"/>
          <p:cNvSpPr/>
          <p:nvPr/>
        </p:nvSpPr>
        <p:spPr>
          <a:xfrm>
            <a:off x="4353212" y="2638534"/>
            <a:ext cx="372061" cy="372070"/>
          </a:xfrm>
          <a:prstGeom prst="roundRect">
            <a:avLst>
              <a:gd name="adj" fmla="val 18670"/>
            </a:avLst>
          </a:prstGeom>
          <a:solidFill>
            <a:srgbClr val="CCE8FF"/>
          </a:solidFill>
          <a:ln w="6350">
            <a:solidFill>
              <a:srgbClr val="B2CEE5"/>
            </a:solidFill>
            <a:prstDash val="solid"/>
          </a:ln>
        </p:spPr>
        <p:txBody>
          <a:bodyPr/>
          <a:lstStyle/>
          <a:p>
            <a:endParaRPr lang="de-DE"/>
          </a:p>
        </p:txBody>
      </p:sp>
      <p:sp>
        <p:nvSpPr>
          <p:cNvPr id="9" name="Text 7"/>
          <p:cNvSpPr/>
          <p:nvPr/>
        </p:nvSpPr>
        <p:spPr>
          <a:xfrm>
            <a:off x="4890567" y="2695387"/>
            <a:ext cx="294781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Beginn der ketogenen Diät (KD)</a:t>
            </a:r>
            <a:endParaRPr lang="en-US" sz="1600" dirty="0"/>
          </a:p>
        </p:txBody>
      </p:sp>
      <p:sp>
        <p:nvSpPr>
          <p:cNvPr id="10" name="Text 8"/>
          <p:cNvSpPr/>
          <p:nvPr/>
        </p:nvSpPr>
        <p:spPr>
          <a:xfrm>
            <a:off x="4890567" y="3053070"/>
            <a:ext cx="2947815" cy="1587698"/>
          </a:xfrm>
          <a:prstGeom prst="rect">
            <a:avLst/>
          </a:prstGeom>
          <a:noFill/>
          <a:ln/>
        </p:spPr>
        <p:txBody>
          <a:bodyPr wrap="square" lIns="0" tIns="0" rIns="0" bIns="0" rtlCol="0" anchor="t">
            <a:normAutofit/>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Die </a:t>
            </a:r>
            <a:r>
              <a:rPr lang="de-DE" sz="1300" dirty="0" err="1">
                <a:solidFill>
                  <a:srgbClr val="006482"/>
                </a:solidFill>
                <a:latin typeface="Barlow" pitchFamily="34" charset="0"/>
                <a:ea typeface="Barlow" pitchFamily="34" charset="-122"/>
                <a:cs typeface="Barlow" pitchFamily="34" charset="-120"/>
              </a:rPr>
              <a:t>ketogene</a:t>
            </a:r>
            <a:r>
              <a:rPr lang="de-DE" sz="1300" dirty="0">
                <a:solidFill>
                  <a:srgbClr val="006482"/>
                </a:solidFill>
                <a:latin typeface="Barlow" pitchFamily="34" charset="0"/>
                <a:ea typeface="Barlow" pitchFamily="34" charset="-122"/>
                <a:cs typeface="Barlow" pitchFamily="34" charset="-120"/>
              </a:rPr>
              <a:t> Diät wurde über ein vollbilanziertes LBMZ per Sonde begonnen. Bereits nach wenigen Tagen halbierte sich die Anfallshäufigkeit von 20 auf etwa 10 Anfälle pro Tag und es traten erste anfallsfreie Tage auf.</a:t>
            </a:r>
            <a:endParaRPr lang="en-US" sz="1300" dirty="0"/>
          </a:p>
        </p:txBody>
      </p:sp>
      <p:sp>
        <p:nvSpPr>
          <p:cNvPr id="11" name="Shape 9"/>
          <p:cNvSpPr/>
          <p:nvPr/>
        </p:nvSpPr>
        <p:spPr>
          <a:xfrm>
            <a:off x="8045049" y="2638534"/>
            <a:ext cx="372061" cy="372070"/>
          </a:xfrm>
          <a:prstGeom prst="roundRect">
            <a:avLst>
              <a:gd name="adj" fmla="val 18670"/>
            </a:avLst>
          </a:prstGeom>
          <a:solidFill>
            <a:srgbClr val="CCE8FF"/>
          </a:solidFill>
          <a:ln w="6350">
            <a:solidFill>
              <a:srgbClr val="B2CEE5"/>
            </a:solidFill>
            <a:prstDash val="solid"/>
          </a:ln>
        </p:spPr>
        <p:txBody>
          <a:bodyPr/>
          <a:lstStyle/>
          <a:p>
            <a:endParaRPr lang="de-DE"/>
          </a:p>
        </p:txBody>
      </p:sp>
      <p:sp>
        <p:nvSpPr>
          <p:cNvPr id="12" name="Text 10"/>
          <p:cNvSpPr/>
          <p:nvPr/>
        </p:nvSpPr>
        <p:spPr>
          <a:xfrm>
            <a:off x="8582405" y="2695387"/>
            <a:ext cx="294781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Ergebnis nach einem Jahr</a:t>
            </a:r>
            <a:endParaRPr lang="en-US" sz="1600" dirty="0"/>
          </a:p>
        </p:txBody>
      </p:sp>
      <p:sp>
        <p:nvSpPr>
          <p:cNvPr id="13" name="Text 11"/>
          <p:cNvSpPr/>
          <p:nvPr/>
        </p:nvSpPr>
        <p:spPr>
          <a:xfrm>
            <a:off x="8582405" y="3053070"/>
            <a:ext cx="2947815" cy="2116931"/>
          </a:xfrm>
          <a:prstGeom prst="rect">
            <a:avLst/>
          </a:prstGeom>
          <a:noFill/>
          <a:ln/>
        </p:spPr>
        <p:txBody>
          <a:bodyPr wrap="square" lIns="0" tIns="0" rIns="0" bIns="0" rtlCol="0" anchor="t">
            <a:normAutofit fontScale="92500" lnSpcReduction="20000"/>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Im Laufe des folgenden Jahres unter KD wurde Patientin A schrittweise von den Antiepileptika entwöhnt. </a:t>
            </a:r>
            <a:r>
              <a:rPr lang="de-DE" sz="1300" dirty="0">
                <a:solidFill>
                  <a:srgbClr val="006482"/>
                </a:solidFill>
                <a:latin typeface="Barlow" pitchFamily="34" charset="0"/>
                <a:ea typeface="Barlow" pitchFamily="34" charset="-122"/>
                <a:cs typeface="Barlow" pitchFamily="34" charset="-120"/>
              </a:rPr>
              <a:t>Gemeinsam mit der deutlichen Reduktion von Häufigkeit und Schwere der Anfälle führte dies zu einer verbesserten Wachheit, dem Erwerb neuer motorischer Fähigkeiten wie dem Krabbeln sowie zu einer spürbar höheren Lebensqualität für Patientin A und ihre Familie.</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82647" y="491232"/>
            <a:ext cx="4406492" cy="5875536"/>
          </a:xfrm>
          <a:prstGeom prst="rect">
            <a:avLst/>
          </a:prstGeom>
        </p:spPr>
      </p:pic>
      <p:sp>
        <p:nvSpPr>
          <p:cNvPr id="4" name="Text 1"/>
          <p:cNvSpPr/>
          <p:nvPr/>
        </p:nvSpPr>
        <p:spPr>
          <a:xfrm>
            <a:off x="5233360" y="2132905"/>
            <a:ext cx="6296860" cy="1550194"/>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006482"/>
                </a:solidFill>
                <a:latin typeface="Barlow Light" pitchFamily="34" charset="0"/>
                <a:ea typeface="Barlow Light" pitchFamily="34" charset="-122"/>
                <a:cs typeface="Barlow Light" pitchFamily="34" charset="-120"/>
              </a:rPr>
              <a:t>Wie werden Lebensmittel für besondere medizinische Zwecke verwendet?</a:t>
            </a:r>
            <a:endParaRPr lang="en-US" sz="32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sp>
        <p:nvSpPr>
          <p:cNvPr id="2" name="Text 0"/>
          <p:cNvSpPr/>
          <p:nvPr/>
        </p:nvSpPr>
        <p:spPr>
          <a:xfrm>
            <a:off x="661475" y="941090"/>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 IV: Ahornsirupkrankheit (MSUD)</a:t>
            </a:r>
            <a:endParaRPr lang="en-US" sz="2500" dirty="0"/>
          </a:p>
        </p:txBody>
      </p:sp>
      <p:sp>
        <p:nvSpPr>
          <p:cNvPr id="3" name="Text 1"/>
          <p:cNvSpPr/>
          <p:nvPr/>
        </p:nvSpPr>
        <p:spPr>
          <a:xfrm>
            <a:off x="661475" y="1871166"/>
            <a:ext cx="5232666"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Was ist MSUD?</a:t>
            </a:r>
            <a:endParaRPr lang="en-US" sz="1600" dirty="0"/>
          </a:p>
        </p:txBody>
      </p:sp>
      <p:sp>
        <p:nvSpPr>
          <p:cNvPr id="4" name="Text 2"/>
          <p:cNvSpPr/>
          <p:nvPr/>
        </p:nvSpPr>
        <p:spPr>
          <a:xfrm>
            <a:off x="661475" y="2294930"/>
            <a:ext cx="5232666" cy="3473053"/>
          </a:xfrm>
          <a:prstGeom prst="rect">
            <a:avLst/>
          </a:prstGeom>
          <a:noFill/>
          <a:ln/>
        </p:spPr>
        <p:txBody>
          <a:bodyPr wrap="square" lIns="0" tIns="0" rIns="0" bIns="0" rtlCol="0" anchor="t">
            <a:normAutofit/>
          </a:bodyPr>
          <a:lstStyle/>
          <a:p>
            <a:pPr marL="0" indent="0" algn="just">
              <a:lnSpc>
                <a:spcPct val="133000"/>
              </a:lnSpc>
              <a:spcAft>
                <a:spcPts val="1150"/>
              </a:spcAft>
              <a:buNone/>
            </a:pPr>
            <a:r>
              <a:rPr lang="en-US" sz="1300" dirty="0">
                <a:solidFill>
                  <a:srgbClr val="006482"/>
                </a:solidFill>
                <a:latin typeface="Barlow" pitchFamily="34" charset="0"/>
                <a:ea typeface="Barlow" pitchFamily="34" charset="-122"/>
                <a:cs typeface="Barlow" pitchFamily="34" charset="-120"/>
              </a:rPr>
              <a:t>Die Ahornsirupkrankheit (Maple Syrup Urine Disease, MSUD) ist eine angeborene Stoffwechselstörung – </a:t>
            </a:r>
            <a:r>
              <a:rPr lang="en-US" sz="1300" dirty="0" err="1">
                <a:solidFill>
                  <a:srgbClr val="006482"/>
                </a:solidFill>
                <a:latin typeface="Barlow" pitchFamily="34" charset="0"/>
                <a:ea typeface="Barlow" pitchFamily="34" charset="-122"/>
                <a:cs typeface="Barlow" pitchFamily="34" charset="-120"/>
              </a:rPr>
              <a:t>verursacht</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durch</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eine</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genetische</a:t>
            </a:r>
            <a:r>
              <a:rPr lang="en-US" sz="1300" dirty="0">
                <a:solidFill>
                  <a:srgbClr val="006482"/>
                </a:solidFill>
                <a:latin typeface="Barlow" pitchFamily="34" charset="0"/>
                <a:ea typeface="Barlow" pitchFamily="34" charset="-122"/>
                <a:cs typeface="Barlow" pitchFamily="34" charset="-120"/>
              </a:rPr>
              <a:t> Mutation– die zur </a:t>
            </a:r>
            <a:r>
              <a:rPr lang="en-US" sz="1300" b="1" dirty="0">
                <a:solidFill>
                  <a:srgbClr val="006482"/>
                </a:solidFill>
                <a:latin typeface="Barlow" pitchFamily="34" charset="0"/>
                <a:ea typeface="Barlow" pitchFamily="34" charset="-122"/>
                <a:cs typeface="Barlow" pitchFamily="34" charset="-120"/>
              </a:rPr>
              <a:t>fehlerhaften Synthese eines Enzyms </a:t>
            </a:r>
            <a:r>
              <a:rPr lang="en-US" sz="1300" dirty="0">
                <a:solidFill>
                  <a:srgbClr val="006482"/>
                </a:solidFill>
                <a:latin typeface="Barlow" pitchFamily="34" charset="0"/>
                <a:ea typeface="Barlow" pitchFamily="34" charset="-122"/>
                <a:cs typeface="Barlow" pitchFamily="34" charset="-120"/>
              </a:rPr>
              <a:t>führt, das für den </a:t>
            </a:r>
            <a:r>
              <a:rPr lang="en-US" sz="1300" b="1" dirty="0">
                <a:solidFill>
                  <a:srgbClr val="006482"/>
                </a:solidFill>
                <a:latin typeface="Barlow" pitchFamily="34" charset="0"/>
                <a:ea typeface="Barlow" pitchFamily="34" charset="-122"/>
                <a:cs typeface="Barlow" pitchFamily="34" charset="-120"/>
              </a:rPr>
              <a:t>Abbau bestimmter Aminosäuren im Körper erforderlich </a:t>
            </a:r>
            <a:r>
              <a:rPr lang="en-US" sz="1300" dirty="0">
                <a:solidFill>
                  <a:srgbClr val="006482"/>
                </a:solidFill>
                <a:latin typeface="Barlow" pitchFamily="34" charset="0"/>
                <a:ea typeface="Barlow" pitchFamily="34" charset="-122"/>
                <a:cs typeface="Barlow" pitchFamily="34" charset="-120"/>
              </a:rPr>
              <a:t>ist.</a:t>
            </a:r>
            <a:endParaRPr lang="en-US" sz="1300" dirty="0"/>
          </a:p>
          <a:p>
            <a:pPr marL="0" indent="0" algn="just">
              <a:lnSpc>
                <a:spcPct val="133000"/>
              </a:lnSpc>
              <a:spcAft>
                <a:spcPts val="1150"/>
              </a:spcAft>
              <a:buNone/>
            </a:pPr>
            <a:r>
              <a:rPr lang="en-US" sz="1300" dirty="0">
                <a:solidFill>
                  <a:srgbClr val="006482"/>
                </a:solidFill>
                <a:latin typeface="Barlow" pitchFamily="34" charset="0"/>
                <a:ea typeface="Barlow" pitchFamily="34" charset="-122"/>
                <a:cs typeface="Barlow" pitchFamily="34" charset="-120"/>
              </a:rPr>
              <a:t>Ohne </a:t>
            </a:r>
            <a:r>
              <a:rPr lang="en-US" sz="1300" dirty="0" err="1">
                <a:solidFill>
                  <a:srgbClr val="006482"/>
                </a:solidFill>
                <a:latin typeface="Barlow" pitchFamily="34" charset="0"/>
                <a:ea typeface="Barlow" pitchFamily="34" charset="-122"/>
                <a:cs typeface="Barlow" pitchFamily="34" charset="-120"/>
              </a:rPr>
              <a:t>Behandlung</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führen</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angeborene</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Stoffwechselerkankungen</a:t>
            </a:r>
            <a:r>
              <a:rPr lang="en-US" sz="1300" dirty="0">
                <a:solidFill>
                  <a:srgbClr val="006482"/>
                </a:solidFill>
                <a:latin typeface="Barlow" pitchFamily="34" charset="0"/>
                <a:ea typeface="Barlow" pitchFamily="34" charset="-122"/>
                <a:cs typeface="Barlow" pitchFamily="34" charset="-120"/>
              </a:rPr>
              <a:t> </a:t>
            </a:r>
            <a:r>
              <a:rPr lang="en-US" sz="1300" dirty="0" err="1">
                <a:solidFill>
                  <a:srgbClr val="006482"/>
                </a:solidFill>
                <a:latin typeface="Barlow" pitchFamily="34" charset="0"/>
                <a:ea typeface="Barlow" pitchFamily="34" charset="-122"/>
                <a:cs typeface="Barlow" pitchFamily="34" charset="-120"/>
              </a:rPr>
              <a:t>häufig</a:t>
            </a:r>
            <a:r>
              <a:rPr lang="en-US" sz="1300" dirty="0">
                <a:solidFill>
                  <a:srgbClr val="006482"/>
                </a:solidFill>
                <a:latin typeface="Barlow" pitchFamily="34" charset="0"/>
                <a:ea typeface="Barlow" pitchFamily="34" charset="-122"/>
                <a:cs typeface="Barlow" pitchFamily="34" charset="-120"/>
              </a:rPr>
              <a:t> zur Ansammlung toxischer Substanzen und anschließenden Organschäden. Die häufigste und schwerste Form ist die klassische MSUD, bei der die Symptome kurz nach der Geburt beginnen und schnell zu Koma und Tod führen können, wenn sie nicht früh behandelt wird.</a:t>
            </a:r>
            <a:endParaRPr lang="en-US" sz="1300" dirty="0"/>
          </a:p>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Die Inzidenz von MSUD beträgt 1:185.000 Neugeborene weltweit, tritt aber in bestimmten Gemeinschaften wesentlich häufiger auf.</a:t>
            </a:r>
            <a:endParaRPr lang="en-US" sz="1300" dirty="0"/>
          </a:p>
        </p:txBody>
      </p:sp>
      <p:sp>
        <p:nvSpPr>
          <p:cNvPr id="5" name="Shape 3"/>
          <p:cNvSpPr/>
          <p:nvPr/>
        </p:nvSpPr>
        <p:spPr>
          <a:xfrm>
            <a:off x="6184844" y="1705868"/>
            <a:ext cx="5470785" cy="4210943"/>
          </a:xfrm>
          <a:prstGeom prst="roundRect">
            <a:avLst>
              <a:gd name="adj" fmla="val 2828"/>
            </a:avLst>
          </a:prstGeom>
          <a:solidFill>
            <a:srgbClr val="00437A"/>
          </a:solidFill>
          <a:ln/>
        </p:spPr>
        <p:txBody>
          <a:bodyPr/>
          <a:lstStyle/>
          <a:p>
            <a:endParaRPr lang="de-DE"/>
          </a:p>
        </p:txBody>
      </p:sp>
      <p:sp>
        <p:nvSpPr>
          <p:cNvPr id="6" name="Text 4"/>
          <p:cNvSpPr/>
          <p:nvPr/>
        </p:nvSpPr>
        <p:spPr>
          <a:xfrm>
            <a:off x="6350139" y="1871166"/>
            <a:ext cx="5140196" cy="258465"/>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Barlow Light" pitchFamily="34" charset="0"/>
                <a:ea typeface="Barlow Light" pitchFamily="34" charset="-122"/>
                <a:cs typeface="Barlow Light" pitchFamily="34" charset="-120"/>
              </a:rPr>
              <a:t>Diätetisches Management und Ernährungsauswirkungen</a:t>
            </a:r>
            <a:endParaRPr lang="en-US" sz="1600" dirty="0"/>
          </a:p>
        </p:txBody>
      </p:sp>
      <p:sp>
        <p:nvSpPr>
          <p:cNvPr id="7" name="Text 5"/>
          <p:cNvSpPr/>
          <p:nvPr/>
        </p:nvSpPr>
        <p:spPr>
          <a:xfrm>
            <a:off x="6350139" y="2294930"/>
            <a:ext cx="5140196" cy="3324225"/>
          </a:xfrm>
          <a:prstGeom prst="rect">
            <a:avLst/>
          </a:prstGeom>
          <a:noFill/>
          <a:ln/>
        </p:spPr>
        <p:txBody>
          <a:bodyPr wrap="square" lIns="0" tIns="0" rIns="0" bIns="0" rtlCol="0" anchor="t">
            <a:normAutofit/>
          </a:bodyPr>
          <a:lstStyle/>
          <a:p>
            <a:pPr marL="0" indent="0" algn="just">
              <a:lnSpc>
                <a:spcPct val="133000"/>
              </a:lnSpc>
              <a:spcAft>
                <a:spcPts val="1150"/>
              </a:spcAft>
              <a:buNone/>
            </a:pPr>
            <a:r>
              <a:rPr lang="en-US" sz="1300" dirty="0">
                <a:solidFill>
                  <a:srgbClr val="FFFFFF"/>
                </a:solidFill>
                <a:latin typeface="Barlow" pitchFamily="34" charset="0"/>
                <a:ea typeface="Barlow" pitchFamily="34" charset="-122"/>
                <a:cs typeface="Barlow" pitchFamily="34" charset="-120"/>
              </a:rPr>
              <a:t>Bei MSUD umfasst das optimale Diätmanagement die genaue Überwachung des biochemischen und klinischen Status, die Sicherstellung eines optimalen Wachstums durch ausreichende Nährstoffversorgung und gleichzeitig die Einschränkung der Zufuhr von verzweigtkettigen Aminosäuren, die natürlicherweise in Lebensmitteln vorkommen.</a:t>
            </a:r>
            <a:endParaRPr lang="en-US" sz="1300" dirty="0"/>
          </a:p>
          <a:p>
            <a:pPr marL="0" indent="0" algn="just">
              <a:lnSpc>
                <a:spcPct val="133000"/>
              </a:lnSpc>
              <a:buNone/>
            </a:pPr>
            <a:r>
              <a:rPr lang="en-US" sz="1300" b="1" dirty="0">
                <a:solidFill>
                  <a:srgbClr val="FFFFFF"/>
                </a:solidFill>
                <a:latin typeface="Barlow" pitchFamily="34" charset="0"/>
                <a:ea typeface="Barlow" pitchFamily="34" charset="-122"/>
                <a:cs typeface="Barlow" pitchFamily="34" charset="-120"/>
              </a:rPr>
              <a:t>Schlüsselelemente des Diätmanagements </a:t>
            </a:r>
            <a:r>
              <a:rPr lang="en-US" sz="1300" dirty="0">
                <a:solidFill>
                  <a:srgbClr val="FFFFFF"/>
                </a:solidFill>
                <a:latin typeface="Barlow" pitchFamily="34" charset="0"/>
                <a:ea typeface="Barlow" pitchFamily="34" charset="-122"/>
                <a:cs typeface="Barlow" pitchFamily="34" charset="-120"/>
              </a:rPr>
              <a:t>sind die Verwendung eines </a:t>
            </a:r>
            <a:r>
              <a:rPr lang="en-US" sz="1300" b="1" dirty="0" err="1">
                <a:solidFill>
                  <a:srgbClr val="FFFFFF"/>
                </a:solidFill>
                <a:latin typeface="Barlow" pitchFamily="34" charset="0"/>
                <a:ea typeface="Barlow" pitchFamily="34" charset="-122"/>
                <a:cs typeface="Barlow" pitchFamily="34" charset="-120"/>
              </a:rPr>
              <a:t>aminosäurebasierten</a:t>
            </a:r>
            <a:r>
              <a:rPr lang="en-US" sz="1300" b="1" dirty="0">
                <a:solidFill>
                  <a:srgbClr val="FFFFFF"/>
                </a:solidFill>
                <a:latin typeface="Barlow" pitchFamily="34" charset="0"/>
                <a:ea typeface="Barlow" pitchFamily="34" charset="-122"/>
                <a:cs typeface="Barlow" pitchFamily="34" charset="-120"/>
              </a:rPr>
              <a:t> LBMZ </a:t>
            </a:r>
            <a:r>
              <a:rPr lang="en-US" sz="1300" dirty="0">
                <a:solidFill>
                  <a:srgbClr val="FFFFFF"/>
                </a:solidFill>
                <a:latin typeface="Barlow" pitchFamily="34" charset="0"/>
                <a:ea typeface="Barlow" pitchFamily="34" charset="-122"/>
                <a:cs typeface="Barlow" pitchFamily="34" charset="-120"/>
              </a:rPr>
              <a:t>als Proteinsubstitut und eine proteinarme Diät. Bei MSUD besteht ein Risiko der metabolischen Dekompensation bei Trauma, Krankheit, Nichteinhaltung der Diät oder Operation, was schnell zu Koma oder Tod eskalieren kann. MSUD erfordert wie die meisten Aminosäurestörungen ein </a:t>
            </a:r>
            <a:r>
              <a:rPr lang="en-US" sz="1300" b="1" dirty="0">
                <a:solidFill>
                  <a:srgbClr val="FFFFFF"/>
                </a:solidFill>
                <a:latin typeface="Barlow" pitchFamily="34" charset="0"/>
                <a:ea typeface="Barlow" pitchFamily="34" charset="-122"/>
                <a:cs typeface="Barlow" pitchFamily="34" charset="-120"/>
              </a:rPr>
              <a:t>lebenslanges Diätmanagement</a:t>
            </a:r>
            <a:r>
              <a:rPr lang="en-US" sz="1300" dirty="0">
                <a:solidFill>
                  <a:srgbClr val="FFFFFF"/>
                </a:solidFill>
                <a:latin typeface="Barlow" pitchFamily="34" charset="0"/>
                <a:ea typeface="Barlow" pitchFamily="34" charset="-122"/>
                <a:cs typeface="Barlow" pitchFamily="34" charset="-120"/>
              </a:rPr>
              <a:t>.</a:t>
            </a:r>
            <a:endParaRPr lang="en-US" sz="13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2" name="Text 0"/>
          <p:cNvSpPr/>
          <p:nvPr/>
        </p:nvSpPr>
        <p:spPr>
          <a:xfrm>
            <a:off x="661475" y="766266"/>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Zusammenfassung – Wichtigste Erkenntnisse</a:t>
            </a:r>
            <a:endParaRPr lang="en-US" sz="2500" dirty="0"/>
          </a:p>
        </p:txBody>
      </p:sp>
      <p:sp>
        <p:nvSpPr>
          <p:cNvPr id="3" name="Shape 1"/>
          <p:cNvSpPr/>
          <p:nvPr/>
        </p:nvSpPr>
        <p:spPr>
          <a:xfrm>
            <a:off x="661475" y="1613694"/>
            <a:ext cx="3512653" cy="2553295"/>
          </a:xfrm>
          <a:prstGeom prst="roundRect">
            <a:avLst>
              <a:gd name="adj" fmla="val 2721"/>
            </a:avLst>
          </a:prstGeom>
          <a:solidFill>
            <a:srgbClr val="CCE8FF"/>
          </a:solidFill>
          <a:ln w="6350">
            <a:solidFill>
              <a:srgbClr val="B2CEE5"/>
            </a:solidFill>
            <a:prstDash val="solid"/>
          </a:ln>
        </p:spPr>
        <p:txBody>
          <a:bodyPr/>
          <a:lstStyle/>
          <a:p>
            <a:endParaRPr lang="de-DE"/>
          </a:p>
        </p:txBody>
      </p:sp>
      <p:sp>
        <p:nvSpPr>
          <p:cNvPr id="4" name="Text 2"/>
          <p:cNvSpPr/>
          <p:nvPr/>
        </p:nvSpPr>
        <p:spPr>
          <a:xfrm>
            <a:off x="833119" y="1785342"/>
            <a:ext cx="3169364"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LBMZ sind essenziell</a:t>
            </a:r>
            <a:endParaRPr lang="en-US" sz="1600" dirty="0"/>
          </a:p>
        </p:txBody>
      </p:sp>
      <p:sp>
        <p:nvSpPr>
          <p:cNvPr id="5" name="Text 3"/>
          <p:cNvSpPr/>
          <p:nvPr/>
        </p:nvSpPr>
        <p:spPr>
          <a:xfrm>
            <a:off x="833119" y="2143026"/>
            <a:ext cx="3169364" cy="1852315"/>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Lebensmittel für besondere medizinische Zwecke sind unverzichtbare Produkte für Patienten aller Altersgruppen, deren Ernährungsbedarf durch normale Lebensmittel nicht gedeckt werden kann. Sie spielen eine zentrale Rolle im Krankheitsmanagement.</a:t>
            </a:r>
            <a:endParaRPr lang="en-US" sz="1300" dirty="0"/>
          </a:p>
        </p:txBody>
      </p:sp>
      <p:sp>
        <p:nvSpPr>
          <p:cNvPr id="6" name="Shape 4"/>
          <p:cNvSpPr/>
          <p:nvPr/>
        </p:nvSpPr>
        <p:spPr>
          <a:xfrm>
            <a:off x="4339422" y="1613694"/>
            <a:ext cx="3512752" cy="2553295"/>
          </a:xfrm>
          <a:prstGeom prst="roundRect">
            <a:avLst>
              <a:gd name="adj" fmla="val 2721"/>
            </a:avLst>
          </a:prstGeom>
          <a:solidFill>
            <a:srgbClr val="CCE8FF"/>
          </a:solidFill>
          <a:ln w="6350">
            <a:solidFill>
              <a:srgbClr val="B2CEE5"/>
            </a:solidFill>
            <a:prstDash val="solid"/>
          </a:ln>
        </p:spPr>
        <p:txBody>
          <a:bodyPr/>
          <a:lstStyle/>
          <a:p>
            <a:endParaRPr lang="de-DE"/>
          </a:p>
        </p:txBody>
      </p:sp>
      <p:sp>
        <p:nvSpPr>
          <p:cNvPr id="7" name="Text 5"/>
          <p:cNvSpPr/>
          <p:nvPr/>
        </p:nvSpPr>
        <p:spPr>
          <a:xfrm>
            <a:off x="4511066" y="1785342"/>
            <a:ext cx="3169464"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Klarer Regulierungsrahmen</a:t>
            </a:r>
            <a:endParaRPr lang="en-US" sz="1600" dirty="0"/>
          </a:p>
        </p:txBody>
      </p:sp>
      <p:sp>
        <p:nvSpPr>
          <p:cNvPr id="8" name="Text 6"/>
          <p:cNvSpPr/>
          <p:nvPr/>
        </p:nvSpPr>
        <p:spPr>
          <a:xfrm>
            <a:off x="4511066" y="2143026"/>
            <a:ext cx="3169464" cy="1587698"/>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LBMZ verfügen über einen spezifischen, robusten EU-Regulierungsrahmen, der Patientenschutz, Produktqualität und Innovationsförderung in Einklang bringt und klare Verantwortlichkeiten für Hersteller und Behörden definiert.</a:t>
            </a:r>
            <a:endParaRPr lang="en-US" sz="1300" dirty="0"/>
          </a:p>
        </p:txBody>
      </p:sp>
      <p:sp>
        <p:nvSpPr>
          <p:cNvPr id="9" name="Shape 7"/>
          <p:cNvSpPr/>
          <p:nvPr/>
        </p:nvSpPr>
        <p:spPr>
          <a:xfrm>
            <a:off x="8017468" y="1613694"/>
            <a:ext cx="3512653" cy="2553295"/>
          </a:xfrm>
          <a:prstGeom prst="roundRect">
            <a:avLst>
              <a:gd name="adj" fmla="val 2721"/>
            </a:avLst>
          </a:prstGeom>
          <a:solidFill>
            <a:srgbClr val="CCE8FF"/>
          </a:solidFill>
          <a:ln w="6350">
            <a:solidFill>
              <a:srgbClr val="B2CEE5"/>
            </a:solidFill>
            <a:prstDash val="solid"/>
          </a:ln>
        </p:spPr>
        <p:txBody>
          <a:bodyPr/>
          <a:lstStyle/>
          <a:p>
            <a:endParaRPr lang="de-DE"/>
          </a:p>
        </p:txBody>
      </p:sp>
      <p:sp>
        <p:nvSpPr>
          <p:cNvPr id="10" name="Text 8"/>
          <p:cNvSpPr/>
          <p:nvPr/>
        </p:nvSpPr>
        <p:spPr>
          <a:xfrm>
            <a:off x="8189112" y="1785342"/>
            <a:ext cx="3169364"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DRM ist ein erhebliches Problem</a:t>
            </a:r>
            <a:endParaRPr lang="en-US" sz="1600" dirty="0"/>
          </a:p>
        </p:txBody>
      </p:sp>
      <p:sp>
        <p:nvSpPr>
          <p:cNvPr id="11" name="Text 9"/>
          <p:cNvSpPr/>
          <p:nvPr/>
        </p:nvSpPr>
        <p:spPr>
          <a:xfrm>
            <a:off x="8189112" y="2143026"/>
            <a:ext cx="3169364" cy="1323082"/>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Krankheitsbedingte Mangelernährung betrifft Millionen von Menschen in Europa und verursacht enorme menschliche und wirtschaftliche Kosten – geschätzt € 170 Milliarden pro Jahr allein in Europa.</a:t>
            </a:r>
            <a:endParaRPr lang="en-US" sz="1300" dirty="0"/>
          </a:p>
        </p:txBody>
      </p:sp>
      <p:sp>
        <p:nvSpPr>
          <p:cNvPr id="12" name="Shape 10"/>
          <p:cNvSpPr/>
          <p:nvPr/>
        </p:nvSpPr>
        <p:spPr>
          <a:xfrm>
            <a:off x="661475" y="4332288"/>
            <a:ext cx="5351626" cy="1759446"/>
          </a:xfrm>
          <a:prstGeom prst="roundRect">
            <a:avLst>
              <a:gd name="adj" fmla="val 3948"/>
            </a:avLst>
          </a:prstGeom>
          <a:solidFill>
            <a:srgbClr val="CCE8FF"/>
          </a:solidFill>
          <a:ln w="6350">
            <a:solidFill>
              <a:srgbClr val="B2CEE5"/>
            </a:solidFill>
            <a:prstDash val="solid"/>
          </a:ln>
        </p:spPr>
        <p:txBody>
          <a:bodyPr/>
          <a:lstStyle/>
          <a:p>
            <a:pPr algn="just"/>
            <a:endParaRPr lang="de-DE"/>
          </a:p>
        </p:txBody>
      </p:sp>
      <p:sp>
        <p:nvSpPr>
          <p:cNvPr id="13" name="Text 11"/>
          <p:cNvSpPr/>
          <p:nvPr/>
        </p:nvSpPr>
        <p:spPr>
          <a:xfrm>
            <a:off x="833119" y="4503936"/>
            <a:ext cx="5008338" cy="258465"/>
          </a:xfrm>
          <a:prstGeom prst="rect">
            <a:avLst/>
          </a:prstGeom>
          <a:noFill/>
          <a:ln/>
        </p:spPr>
        <p:txBody>
          <a:bodyPr wrap="none" lIns="0" tIns="0" rIns="0" bIns="0" rtlCol="0" anchor="t"/>
          <a:lstStyle/>
          <a:p>
            <a:pPr marL="0" indent="0" algn="just">
              <a:lnSpc>
                <a:spcPct val="104000"/>
              </a:lnSpc>
              <a:buNone/>
            </a:pPr>
            <a:r>
              <a:rPr lang="en-US" sz="1600" dirty="0">
                <a:solidFill>
                  <a:srgbClr val="006482"/>
                </a:solidFill>
                <a:latin typeface="Barlow Light" pitchFamily="34" charset="0"/>
                <a:ea typeface="Barlow Light" pitchFamily="34" charset="-122"/>
                <a:cs typeface="Barlow Light" pitchFamily="34" charset="-120"/>
              </a:rPr>
              <a:t>HCPs als Schlüsselakteure</a:t>
            </a:r>
            <a:endParaRPr lang="en-US" sz="1600" dirty="0"/>
          </a:p>
        </p:txBody>
      </p:sp>
      <p:sp>
        <p:nvSpPr>
          <p:cNvPr id="14" name="Text 12"/>
          <p:cNvSpPr/>
          <p:nvPr/>
        </p:nvSpPr>
        <p:spPr>
          <a:xfrm>
            <a:off x="833119" y="4861620"/>
            <a:ext cx="5008338" cy="793849"/>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Medizinische Fachkräfte spielen eine unverzichtbare Rolle bei der Identifikation von Mangelernährungsrisiken, der Auswahl </a:t>
            </a:r>
            <a:r>
              <a:rPr lang="en-US" sz="1300" dirty="0" err="1">
                <a:solidFill>
                  <a:srgbClr val="006482"/>
                </a:solidFill>
                <a:latin typeface="Barlow" pitchFamily="34" charset="0"/>
                <a:ea typeface="Barlow" pitchFamily="34" charset="-122"/>
                <a:cs typeface="Barlow" pitchFamily="34" charset="-120"/>
              </a:rPr>
              <a:t>geeigneter</a:t>
            </a:r>
            <a:r>
              <a:rPr lang="en-US" sz="1300" dirty="0">
                <a:solidFill>
                  <a:srgbClr val="006482"/>
                </a:solidFill>
                <a:latin typeface="Barlow" pitchFamily="34" charset="0"/>
                <a:ea typeface="Barlow" pitchFamily="34" charset="-122"/>
                <a:cs typeface="Barlow" pitchFamily="34" charset="-120"/>
              </a:rPr>
              <a:t> LBMZ und der Überwachung des Ernährungsstatus ihrer Patienten.</a:t>
            </a:r>
            <a:endParaRPr lang="en-US" sz="1300" dirty="0"/>
          </a:p>
        </p:txBody>
      </p:sp>
      <p:sp>
        <p:nvSpPr>
          <p:cNvPr id="15" name="Shape 13"/>
          <p:cNvSpPr/>
          <p:nvPr/>
        </p:nvSpPr>
        <p:spPr>
          <a:xfrm>
            <a:off x="6178395" y="4332288"/>
            <a:ext cx="5351725" cy="1759446"/>
          </a:xfrm>
          <a:prstGeom prst="roundRect">
            <a:avLst>
              <a:gd name="adj" fmla="val 3948"/>
            </a:avLst>
          </a:prstGeom>
          <a:solidFill>
            <a:srgbClr val="CCE8FF"/>
          </a:solidFill>
          <a:ln w="6350">
            <a:solidFill>
              <a:srgbClr val="B2CEE5"/>
            </a:solidFill>
            <a:prstDash val="solid"/>
          </a:ln>
        </p:spPr>
        <p:txBody>
          <a:bodyPr/>
          <a:lstStyle/>
          <a:p>
            <a:pPr algn="just"/>
            <a:endParaRPr lang="de-DE"/>
          </a:p>
        </p:txBody>
      </p:sp>
      <p:sp>
        <p:nvSpPr>
          <p:cNvPr id="16" name="Text 14"/>
          <p:cNvSpPr/>
          <p:nvPr/>
        </p:nvSpPr>
        <p:spPr>
          <a:xfrm>
            <a:off x="6350040" y="4503936"/>
            <a:ext cx="5008437" cy="258465"/>
          </a:xfrm>
          <a:prstGeom prst="rect">
            <a:avLst/>
          </a:prstGeom>
          <a:noFill/>
          <a:ln/>
        </p:spPr>
        <p:txBody>
          <a:bodyPr wrap="none" lIns="0" tIns="0" rIns="0" bIns="0" rtlCol="0" anchor="t"/>
          <a:lstStyle/>
          <a:p>
            <a:pPr marL="0" indent="0" algn="just">
              <a:lnSpc>
                <a:spcPct val="104000"/>
              </a:lnSpc>
              <a:buNone/>
            </a:pPr>
            <a:r>
              <a:rPr lang="en-US" sz="1600" dirty="0">
                <a:solidFill>
                  <a:srgbClr val="006482"/>
                </a:solidFill>
                <a:latin typeface="Barlow Light" pitchFamily="34" charset="0"/>
                <a:ea typeface="Barlow Light" pitchFamily="34" charset="-122"/>
                <a:cs typeface="Barlow Light" pitchFamily="34" charset="-120"/>
              </a:rPr>
              <a:t>Nationaler Handlungsbedarf</a:t>
            </a:r>
            <a:endParaRPr lang="en-US" sz="1600" dirty="0"/>
          </a:p>
        </p:txBody>
      </p:sp>
      <p:sp>
        <p:nvSpPr>
          <p:cNvPr id="17" name="Text 15"/>
          <p:cNvSpPr/>
          <p:nvPr/>
        </p:nvSpPr>
        <p:spPr>
          <a:xfrm>
            <a:off x="6350040" y="4861620"/>
            <a:ext cx="5008437" cy="1058466"/>
          </a:xfrm>
          <a:prstGeom prst="rect">
            <a:avLst/>
          </a:prstGeom>
          <a:noFill/>
          <a:ln/>
        </p:spPr>
        <p:txBody>
          <a:bodyPr wrap="square" lIns="0" tIns="0" rIns="0" bIns="0" rtlCol="0" anchor="t">
            <a:normAutofit/>
          </a:bodyPr>
          <a:lstStyle/>
          <a:p>
            <a:pPr marL="0" indent="0" algn="just">
              <a:lnSpc>
                <a:spcPct val="133000"/>
              </a:lnSpc>
              <a:buNone/>
            </a:pPr>
            <a:r>
              <a:rPr lang="de-DE" sz="1300" dirty="0">
                <a:solidFill>
                  <a:srgbClr val="006482"/>
                </a:solidFill>
                <a:latin typeface="Barlow" pitchFamily="34" charset="0"/>
                <a:ea typeface="Barlow" pitchFamily="34" charset="-122"/>
                <a:cs typeface="Barlow" pitchFamily="34" charset="-120"/>
              </a:rPr>
              <a:t>Die verschiedenen europäischen Länder haben unterschiedliche Fortschritte erzielt. Ein konsequentes Screening, eine angemessene Erstattung und ein breites Bewusstsein für DRM sind jedoch in allen Mitgliedstaaten dringend notwendig.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8">
    <p:spTree>
      <p:nvGrpSpPr>
        <p:cNvPr id="1" name=""/>
        <p:cNvGrpSpPr/>
        <p:nvPr/>
      </p:nvGrpSpPr>
      <p:grpSpPr>
        <a:xfrm>
          <a:off x="0" y="0"/>
          <a:ext cx="0" cy="0"/>
          <a:chOff x="0" y="0"/>
          <a:chExt cx="0" cy="0"/>
        </a:xfrm>
      </p:grpSpPr>
      <p:sp>
        <p:nvSpPr>
          <p:cNvPr id="2" name="Text 0"/>
          <p:cNvSpPr/>
          <p:nvPr/>
        </p:nvSpPr>
        <p:spPr>
          <a:xfrm>
            <a:off x="661475" y="1159173"/>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Handlungsempfehlungen für Stakeholder</a:t>
            </a:r>
            <a:endParaRPr lang="en-US" sz="25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3485" y="2011660"/>
            <a:ext cx="248041" cy="248047"/>
          </a:xfrm>
          <a:prstGeom prst="rect">
            <a:avLst/>
          </a:prstGeom>
        </p:spPr>
      </p:pic>
      <p:sp>
        <p:nvSpPr>
          <p:cNvPr id="4" name="Text 1"/>
          <p:cNvSpPr/>
          <p:nvPr/>
        </p:nvSpPr>
        <p:spPr>
          <a:xfrm>
            <a:off x="1198830" y="2006600"/>
            <a:ext cx="4793634" cy="258465"/>
          </a:xfrm>
          <a:prstGeom prst="rect">
            <a:avLst/>
          </a:prstGeom>
          <a:noFill/>
          <a:ln/>
        </p:spPr>
        <p:txBody>
          <a:bodyPr wrap="none" lIns="0" tIns="0" rIns="0" bIns="0" rtlCol="0" anchor="t"/>
          <a:lstStyle/>
          <a:p>
            <a:pPr marL="0" indent="0" algn="just">
              <a:lnSpc>
                <a:spcPct val="104000"/>
              </a:lnSpc>
              <a:buNone/>
            </a:pPr>
            <a:r>
              <a:rPr lang="en-US" sz="1600" dirty="0">
                <a:solidFill>
                  <a:srgbClr val="006482"/>
                </a:solidFill>
                <a:latin typeface="Barlow Light" pitchFamily="34" charset="0"/>
                <a:ea typeface="Barlow Light" pitchFamily="34" charset="-122"/>
                <a:cs typeface="Barlow Light" pitchFamily="34" charset="-120"/>
              </a:rPr>
              <a:t>Regulierungsbehörden</a:t>
            </a:r>
            <a:endParaRPr lang="en-US" sz="1600" dirty="0"/>
          </a:p>
        </p:txBody>
      </p:sp>
      <p:sp>
        <p:nvSpPr>
          <p:cNvPr id="5" name="Text 2"/>
          <p:cNvSpPr/>
          <p:nvPr/>
        </p:nvSpPr>
        <p:spPr>
          <a:xfrm>
            <a:off x="1198830" y="2364284"/>
            <a:ext cx="4793634" cy="1323082"/>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Einheitliche Anwendung des EU-Regulierungsrahmens sicherstellen und die Notifizierungsverfahren für LBMZ klar und transparent gestalten. Engere Zusammenarbeit zwischen nationalen Behörden fördern, um Divergenzen in der Interpretation des Rechtsrahmens zu minimieren.</a:t>
            </a:r>
            <a:endParaRPr lang="en-US" sz="13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61142" y="2011660"/>
            <a:ext cx="248041" cy="248047"/>
          </a:xfrm>
          <a:prstGeom prst="rect">
            <a:avLst/>
          </a:prstGeom>
        </p:spPr>
      </p:pic>
      <p:sp>
        <p:nvSpPr>
          <p:cNvPr id="7" name="Text 3"/>
          <p:cNvSpPr/>
          <p:nvPr/>
        </p:nvSpPr>
        <p:spPr>
          <a:xfrm>
            <a:off x="6736487" y="2006600"/>
            <a:ext cx="4793733" cy="258465"/>
          </a:xfrm>
          <a:prstGeom prst="rect">
            <a:avLst/>
          </a:prstGeom>
          <a:noFill/>
          <a:ln/>
        </p:spPr>
        <p:txBody>
          <a:bodyPr wrap="none" lIns="0" tIns="0" rIns="0" bIns="0" rtlCol="0" anchor="t"/>
          <a:lstStyle/>
          <a:p>
            <a:pPr marL="0" indent="0" algn="just">
              <a:lnSpc>
                <a:spcPct val="104000"/>
              </a:lnSpc>
              <a:buNone/>
            </a:pPr>
            <a:r>
              <a:rPr lang="en-US" sz="1600" dirty="0">
                <a:solidFill>
                  <a:srgbClr val="006482"/>
                </a:solidFill>
                <a:latin typeface="Barlow Light" pitchFamily="34" charset="0"/>
                <a:ea typeface="Barlow Light" pitchFamily="34" charset="-122"/>
                <a:cs typeface="Barlow Light" pitchFamily="34" charset="-120"/>
              </a:rPr>
              <a:t>Politische Entscheidungsträger</a:t>
            </a:r>
            <a:endParaRPr lang="en-US" sz="1600" dirty="0"/>
          </a:p>
        </p:txBody>
      </p:sp>
      <p:sp>
        <p:nvSpPr>
          <p:cNvPr id="8" name="Text 4"/>
          <p:cNvSpPr/>
          <p:nvPr/>
        </p:nvSpPr>
        <p:spPr>
          <a:xfrm>
            <a:off x="6736487" y="2364284"/>
            <a:ext cx="4793733" cy="1323082"/>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Angemessene Erstattungsregelungen für LBMZ sicherstellen und in nationalen Gesundheitsstrategien die Prävention und Behandlung von krankheitsbedingter Mangelernährung als Priorität verankern. Investitionen in Ernährungstherapie sind kostenwirksam.</a:t>
            </a:r>
            <a:endParaRPr lang="en-US" sz="13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3485" y="4023122"/>
            <a:ext cx="248041" cy="248047"/>
          </a:xfrm>
          <a:prstGeom prst="rect">
            <a:avLst/>
          </a:prstGeom>
        </p:spPr>
      </p:pic>
      <p:sp>
        <p:nvSpPr>
          <p:cNvPr id="10" name="Text 5"/>
          <p:cNvSpPr/>
          <p:nvPr/>
        </p:nvSpPr>
        <p:spPr>
          <a:xfrm>
            <a:off x="1198830" y="4018062"/>
            <a:ext cx="4793634" cy="258465"/>
          </a:xfrm>
          <a:prstGeom prst="rect">
            <a:avLst/>
          </a:prstGeom>
          <a:noFill/>
          <a:ln/>
        </p:spPr>
        <p:txBody>
          <a:bodyPr wrap="none" lIns="0" tIns="0" rIns="0" bIns="0" rtlCol="0" anchor="t"/>
          <a:lstStyle/>
          <a:p>
            <a:pPr marL="0" indent="0" algn="just">
              <a:lnSpc>
                <a:spcPct val="104000"/>
              </a:lnSpc>
              <a:buNone/>
            </a:pPr>
            <a:r>
              <a:rPr lang="en-US" sz="1600" dirty="0">
                <a:solidFill>
                  <a:srgbClr val="006482"/>
                </a:solidFill>
                <a:latin typeface="Barlow Light" pitchFamily="34" charset="0"/>
                <a:ea typeface="Barlow Light" pitchFamily="34" charset="-122"/>
                <a:cs typeface="Barlow Light" pitchFamily="34" charset="-120"/>
              </a:rPr>
              <a:t>Medizinische Fachkräfte (HCPs)</a:t>
            </a:r>
            <a:endParaRPr lang="en-US" sz="1600" dirty="0"/>
          </a:p>
        </p:txBody>
      </p:sp>
      <p:sp>
        <p:nvSpPr>
          <p:cNvPr id="11" name="Text 6"/>
          <p:cNvSpPr/>
          <p:nvPr/>
        </p:nvSpPr>
        <p:spPr>
          <a:xfrm>
            <a:off x="1198830" y="4375745"/>
            <a:ext cx="4793634" cy="1058466"/>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Systematisches Screening auf Mangelernährungsrisiko in alle Versorgungsebenen integrieren und bei jedem Patienten mit relevantem Risiko eine geeignete Ernährungsintervention in Betracht ziehen. LBMZ sind ein bewährtes klinisches Instrument.</a:t>
            </a:r>
            <a:endParaRPr lang="en-US" sz="130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61142" y="4023122"/>
            <a:ext cx="248041" cy="248047"/>
          </a:xfrm>
          <a:prstGeom prst="rect">
            <a:avLst/>
          </a:prstGeom>
        </p:spPr>
      </p:pic>
      <p:sp>
        <p:nvSpPr>
          <p:cNvPr id="13" name="Text 7"/>
          <p:cNvSpPr/>
          <p:nvPr/>
        </p:nvSpPr>
        <p:spPr>
          <a:xfrm>
            <a:off x="6736487" y="4018062"/>
            <a:ext cx="4793733" cy="258465"/>
          </a:xfrm>
          <a:prstGeom prst="rect">
            <a:avLst/>
          </a:prstGeom>
          <a:noFill/>
          <a:ln/>
        </p:spPr>
        <p:txBody>
          <a:bodyPr wrap="none" lIns="0" tIns="0" rIns="0" bIns="0" rtlCol="0" anchor="t"/>
          <a:lstStyle/>
          <a:p>
            <a:pPr marL="0" indent="0" algn="just">
              <a:lnSpc>
                <a:spcPct val="104000"/>
              </a:lnSpc>
              <a:buNone/>
            </a:pPr>
            <a:r>
              <a:rPr lang="en-US" sz="1600" dirty="0">
                <a:solidFill>
                  <a:srgbClr val="006482"/>
                </a:solidFill>
                <a:latin typeface="Barlow Light" pitchFamily="34" charset="0"/>
                <a:ea typeface="Barlow Light" pitchFamily="34" charset="-122"/>
                <a:cs typeface="Barlow Light" pitchFamily="34" charset="-120"/>
              </a:rPr>
              <a:t>Gesundheitssysteme und Krankenkassen</a:t>
            </a:r>
            <a:endParaRPr lang="en-US" sz="1600" dirty="0"/>
          </a:p>
        </p:txBody>
      </p:sp>
      <p:sp>
        <p:nvSpPr>
          <p:cNvPr id="14" name="Text 8"/>
          <p:cNvSpPr/>
          <p:nvPr/>
        </p:nvSpPr>
        <p:spPr>
          <a:xfrm>
            <a:off x="6736487" y="4375745"/>
            <a:ext cx="4793733" cy="1323082"/>
          </a:xfrm>
          <a:prstGeom prst="rect">
            <a:avLst/>
          </a:prstGeom>
          <a:noFill/>
          <a:ln/>
        </p:spPr>
        <p:txBody>
          <a:bodyPr wrap="square" lIns="0" tIns="0" rIns="0" bIns="0" rtlCol="0" anchor="t">
            <a:normAutofit/>
          </a:bodyPr>
          <a:lstStyle/>
          <a:p>
            <a:pPr marL="0" indent="0" algn="just">
              <a:lnSpc>
                <a:spcPct val="133000"/>
              </a:lnSpc>
              <a:buNone/>
            </a:pPr>
            <a:r>
              <a:rPr lang="en-US" sz="1300" dirty="0">
                <a:solidFill>
                  <a:srgbClr val="006482"/>
                </a:solidFill>
                <a:latin typeface="Barlow" pitchFamily="34" charset="0"/>
                <a:ea typeface="Barlow" pitchFamily="34" charset="-122"/>
                <a:cs typeface="Barlow" pitchFamily="34" charset="-120"/>
              </a:rPr>
              <a:t>Die gesundheitsökonomischen Vorteile einer gezielten Ernährungstherapie anerkennen: Frühe Investitionen in die Behandlung von Mangelernährung senken langfristig Hospitalisierungsraten, Komplikationskosten und die Dauer stationärer Aufenthalte.</a:t>
            </a:r>
            <a:endParaRPr lang="en-US" sz="13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9">
    <p:spTree>
      <p:nvGrpSpPr>
        <p:cNvPr id="1" name=""/>
        <p:cNvGrpSpPr/>
        <p:nvPr/>
      </p:nvGrpSpPr>
      <p:grpSpPr>
        <a:xfrm>
          <a:off x="0" y="0"/>
          <a:ext cx="0" cy="0"/>
          <a:chOff x="0" y="0"/>
          <a:chExt cx="0" cy="0"/>
        </a:xfrm>
      </p:grpSpPr>
      <p:sp>
        <p:nvSpPr>
          <p:cNvPr id="2" name="Text 0"/>
          <p:cNvSpPr/>
          <p:nvPr/>
        </p:nvSpPr>
        <p:spPr>
          <a:xfrm>
            <a:off x="661475" y="808534"/>
            <a:ext cx="10868745" cy="516731"/>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Ressourcen und weiterführende Informationen</a:t>
            </a:r>
            <a:endParaRPr lang="en-US" sz="2500" dirty="0"/>
          </a:p>
        </p:txBody>
      </p:sp>
      <p:sp>
        <p:nvSpPr>
          <p:cNvPr id="3" name="Shape 1"/>
          <p:cNvSpPr/>
          <p:nvPr/>
        </p:nvSpPr>
        <p:spPr>
          <a:xfrm>
            <a:off x="661475" y="1655961"/>
            <a:ext cx="3512653" cy="3281462"/>
          </a:xfrm>
          <a:prstGeom prst="roundRect">
            <a:avLst>
              <a:gd name="adj" fmla="val 2117"/>
            </a:avLst>
          </a:prstGeom>
          <a:solidFill>
            <a:srgbClr val="FFFFFF"/>
          </a:solidFill>
          <a:ln w="19050">
            <a:solidFill>
              <a:srgbClr val="B2CEE5"/>
            </a:solidFill>
            <a:prstDash val="solid"/>
          </a:ln>
        </p:spPr>
        <p:txBody>
          <a:bodyPr/>
          <a:lstStyle/>
          <a:p>
            <a:endParaRPr lang="de-DE"/>
          </a:p>
        </p:txBody>
      </p:sp>
      <p:sp>
        <p:nvSpPr>
          <p:cNvPr id="4" name="Text 2"/>
          <p:cNvSpPr/>
          <p:nvPr/>
        </p:nvSpPr>
        <p:spPr>
          <a:xfrm>
            <a:off x="845819" y="1840309"/>
            <a:ext cx="314396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EU-Regulierung</a:t>
            </a:r>
            <a:endParaRPr lang="en-US" sz="1600" dirty="0"/>
          </a:p>
        </p:txBody>
      </p:sp>
      <p:sp>
        <p:nvSpPr>
          <p:cNvPr id="5" name="Text 3"/>
          <p:cNvSpPr/>
          <p:nvPr/>
        </p:nvSpPr>
        <p:spPr>
          <a:xfrm>
            <a:off x="845819" y="2197993"/>
            <a:ext cx="3143965" cy="2555081"/>
          </a:xfrm>
          <a:prstGeom prst="rect">
            <a:avLst/>
          </a:prstGeom>
          <a:noFill/>
          <a:ln/>
        </p:spPr>
        <p:txBody>
          <a:bodyPr wrap="square" lIns="0" tIns="0" rIns="0" bIns="0" rtlCol="0" anchor="t">
            <a:normAutofit/>
          </a:bodyPr>
          <a:lstStyle/>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Verordnung (EU) Nr. 609/2013 zu Lebensmitteln für bestimmte Gruppen</a:t>
            </a:r>
            <a:endParaRPr lang="en-US" sz="1300" dirty="0"/>
          </a:p>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Delegierte Verordnung (EU) Nr. 2016/128 zu FSMP</a:t>
            </a:r>
            <a:endParaRPr lang="en-US" sz="1300" dirty="0"/>
          </a:p>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EU-Kommissionsleitfaden zur Klassifizierung von FSMP (November 2017)</a:t>
            </a:r>
            <a:endParaRPr lang="en-US" sz="1300" dirty="0"/>
          </a:p>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EFSA wissenschaftliche und technische Leitlinie zu FSMP</a:t>
            </a:r>
            <a:endParaRPr lang="en-US" sz="1300" dirty="0"/>
          </a:p>
        </p:txBody>
      </p:sp>
      <p:sp>
        <p:nvSpPr>
          <p:cNvPr id="6" name="Shape 4"/>
          <p:cNvSpPr/>
          <p:nvPr/>
        </p:nvSpPr>
        <p:spPr>
          <a:xfrm>
            <a:off x="4339422" y="1655961"/>
            <a:ext cx="3512752" cy="3281462"/>
          </a:xfrm>
          <a:prstGeom prst="roundRect">
            <a:avLst>
              <a:gd name="adj" fmla="val 2117"/>
            </a:avLst>
          </a:prstGeom>
          <a:solidFill>
            <a:srgbClr val="FFFFFF"/>
          </a:solidFill>
          <a:ln w="19050">
            <a:solidFill>
              <a:srgbClr val="B2CEE5"/>
            </a:solidFill>
            <a:prstDash val="solid"/>
          </a:ln>
        </p:spPr>
        <p:txBody>
          <a:bodyPr/>
          <a:lstStyle/>
          <a:p>
            <a:endParaRPr lang="de-DE"/>
          </a:p>
        </p:txBody>
      </p:sp>
      <p:sp>
        <p:nvSpPr>
          <p:cNvPr id="7" name="Text 5"/>
          <p:cNvSpPr/>
          <p:nvPr/>
        </p:nvSpPr>
        <p:spPr>
          <a:xfrm>
            <a:off x="4523766" y="1840309"/>
            <a:ext cx="3144064"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Nationale Initiativen</a:t>
            </a:r>
            <a:endParaRPr lang="en-US" sz="1600" dirty="0"/>
          </a:p>
        </p:txBody>
      </p:sp>
      <p:sp>
        <p:nvSpPr>
          <p:cNvPr id="8" name="Text 6"/>
          <p:cNvSpPr/>
          <p:nvPr/>
        </p:nvSpPr>
        <p:spPr>
          <a:xfrm>
            <a:off x="4523766" y="2197993"/>
            <a:ext cx="3144064" cy="1761232"/>
          </a:xfrm>
          <a:prstGeom prst="rect">
            <a:avLst/>
          </a:prstGeom>
          <a:noFill/>
          <a:ln/>
        </p:spPr>
        <p:txBody>
          <a:bodyPr wrap="square" lIns="0" tIns="0" rIns="0" bIns="0" rtlCol="0" anchor="t">
            <a:normAutofit/>
          </a:bodyPr>
          <a:lstStyle/>
          <a:p>
            <a:pPr marL="264160" indent="-264160">
              <a:lnSpc>
                <a:spcPct val="133000"/>
              </a:lnSpc>
              <a:buSzPct val="100000"/>
              <a:buFontTx/>
              <a:buChar char="•"/>
            </a:pPr>
            <a:r>
              <a:rPr lang="en-US" sz="1300" dirty="0">
                <a:solidFill>
                  <a:srgbClr val="006482"/>
                </a:solidFill>
                <a:latin typeface="Barlow" pitchFamily="34" charset="0"/>
                <a:ea typeface="Barlow" pitchFamily="34" charset="-122"/>
                <a:cs typeface="Barlow" pitchFamily="34" charset="-120"/>
              </a:rPr>
              <a:t>Deutschland: </a:t>
            </a:r>
            <a:r>
              <a:rPr lang="en-US" sz="1300" b="1" dirty="0">
                <a:solidFill>
                  <a:srgbClr val="006482"/>
                </a:solidFill>
                <a:latin typeface="Barlow Bold" pitchFamily="34" charset="0"/>
                <a:ea typeface="Barlow Bold" pitchFamily="34" charset="-122"/>
                <a:cs typeface="Barlow Bold" pitchFamily="34" charset="-120"/>
              </a:rPr>
              <a:t>www.trinknahrung.pro</a:t>
            </a:r>
            <a:r>
              <a:rPr lang="en-US" sz="1300" dirty="0">
                <a:solidFill>
                  <a:srgbClr val="006482"/>
                </a:solidFill>
                <a:latin typeface="Barlow" pitchFamily="34" charset="0"/>
                <a:ea typeface="Barlow" pitchFamily="34" charset="-122"/>
                <a:cs typeface="Barlow" pitchFamily="34" charset="-120"/>
              </a:rPr>
              <a:t> und </a:t>
            </a:r>
            <a:r>
              <a:rPr lang="en-US" sz="1300" b="1" dirty="0">
                <a:solidFill>
                  <a:srgbClr val="006482"/>
                </a:solidFill>
                <a:latin typeface="Barlow Bold" pitchFamily="34" charset="0"/>
                <a:ea typeface="Barlow Bold" pitchFamily="34" charset="-122"/>
                <a:cs typeface="Barlow Bold" pitchFamily="34" charset="-120"/>
              </a:rPr>
              <a:t>www.kn-ee.de</a:t>
            </a:r>
            <a:endParaRPr lang="en-US" sz="1300" dirty="0"/>
          </a:p>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UK: </a:t>
            </a:r>
            <a:r>
              <a:rPr lang="en-US" sz="1300" b="1" dirty="0">
                <a:solidFill>
                  <a:srgbClr val="006482"/>
                </a:solidFill>
                <a:latin typeface="Barlow Bold" pitchFamily="34" charset="0"/>
                <a:ea typeface="Barlow Bold" pitchFamily="34" charset="-122"/>
                <a:cs typeface="Barlow Bold" pitchFamily="34" charset="-120"/>
              </a:rPr>
              <a:t>www.bsna.co.uk</a:t>
            </a:r>
            <a:r>
              <a:rPr lang="en-US" sz="1300" dirty="0">
                <a:solidFill>
                  <a:srgbClr val="006482"/>
                </a:solidFill>
                <a:latin typeface="Barlow" pitchFamily="34" charset="0"/>
                <a:ea typeface="Barlow" pitchFamily="34" charset="-122"/>
                <a:cs typeface="Barlow" pitchFamily="34" charset="-120"/>
              </a:rPr>
              <a:t> – Malnutrition Map</a:t>
            </a:r>
            <a:endParaRPr lang="en-US" sz="1300" dirty="0"/>
          </a:p>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Frankreich: </a:t>
            </a:r>
            <a:r>
              <a:rPr lang="en-US" sz="1300" b="1" dirty="0">
                <a:solidFill>
                  <a:srgbClr val="006482"/>
                </a:solidFill>
                <a:latin typeface="Barlow Bold" pitchFamily="34" charset="0"/>
                <a:ea typeface="Barlow Bold" pitchFamily="34" charset="-122"/>
                <a:cs typeface="Barlow Bold" pitchFamily="34" charset="-120"/>
              </a:rPr>
              <a:t>www.luttecontreladenutrition.fr</a:t>
            </a:r>
            <a:endParaRPr lang="en-US" sz="1300" dirty="0"/>
          </a:p>
          <a:p>
            <a:pPr marL="264160" indent="-264160" algn="l">
              <a:lnSpc>
                <a:spcPct val="133000"/>
              </a:lnSpc>
              <a:buSzPct val="100000"/>
              <a:buChar char="•"/>
            </a:pPr>
            <a:r>
              <a:rPr lang="en-US" sz="1300" dirty="0" err="1">
                <a:solidFill>
                  <a:srgbClr val="006482"/>
                </a:solidFill>
                <a:latin typeface="Barlow" pitchFamily="34" charset="0"/>
                <a:ea typeface="Barlow" pitchFamily="34" charset="-122"/>
                <a:cs typeface="Barlow" pitchFamily="34" charset="-120"/>
              </a:rPr>
              <a:t>Niederlande</a:t>
            </a:r>
            <a:r>
              <a:rPr lang="en-US" sz="1300" dirty="0">
                <a:solidFill>
                  <a:srgbClr val="006482"/>
                </a:solidFill>
                <a:latin typeface="Barlow" pitchFamily="34" charset="0"/>
                <a:ea typeface="Barlow" pitchFamily="34" charset="-122"/>
                <a:cs typeface="Barlow" pitchFamily="34" charset="-120"/>
              </a:rPr>
              <a:t>: </a:t>
            </a:r>
            <a:r>
              <a:rPr lang="en-US" sz="1300" b="1" dirty="0">
                <a:solidFill>
                  <a:srgbClr val="006482"/>
                </a:solidFill>
                <a:latin typeface="Barlow Bold" pitchFamily="34" charset="0"/>
                <a:ea typeface="Barlow Bold" pitchFamily="34" charset="-122"/>
                <a:cs typeface="Barlow Bold" pitchFamily="34" charset="-120"/>
              </a:rPr>
              <a:t>www.fightmalnutrition.eu</a:t>
            </a:r>
            <a:endParaRPr lang="en-US" sz="1300" dirty="0"/>
          </a:p>
        </p:txBody>
      </p:sp>
      <p:sp>
        <p:nvSpPr>
          <p:cNvPr id="9" name="Shape 7"/>
          <p:cNvSpPr/>
          <p:nvPr/>
        </p:nvSpPr>
        <p:spPr>
          <a:xfrm>
            <a:off x="8017468" y="1655961"/>
            <a:ext cx="3512653" cy="3281462"/>
          </a:xfrm>
          <a:prstGeom prst="roundRect">
            <a:avLst>
              <a:gd name="adj" fmla="val 2117"/>
            </a:avLst>
          </a:prstGeom>
          <a:solidFill>
            <a:srgbClr val="FFFFFF"/>
          </a:solidFill>
          <a:ln w="19050">
            <a:solidFill>
              <a:srgbClr val="B2CEE5"/>
            </a:solidFill>
            <a:prstDash val="solid"/>
          </a:ln>
        </p:spPr>
        <p:txBody>
          <a:bodyPr/>
          <a:lstStyle/>
          <a:p>
            <a:endParaRPr lang="de-DE"/>
          </a:p>
        </p:txBody>
      </p:sp>
      <p:sp>
        <p:nvSpPr>
          <p:cNvPr id="10" name="Text 8"/>
          <p:cNvSpPr/>
          <p:nvPr/>
        </p:nvSpPr>
        <p:spPr>
          <a:xfrm>
            <a:off x="8201812" y="1840309"/>
            <a:ext cx="3143965" cy="258465"/>
          </a:xfrm>
          <a:prstGeom prst="rect">
            <a:avLst/>
          </a:prstGeom>
          <a:noFill/>
          <a:ln/>
        </p:spPr>
        <p:txBody>
          <a:bodyPr wrap="none" lIns="0" tIns="0" rIns="0" bIns="0" rtlCol="0" anchor="t"/>
          <a:lstStyle/>
          <a:p>
            <a:pPr marL="0" indent="0" algn="l">
              <a:lnSpc>
                <a:spcPct val="104000"/>
              </a:lnSpc>
              <a:buNone/>
            </a:pPr>
            <a:r>
              <a:rPr lang="en-US" sz="1600" dirty="0">
                <a:solidFill>
                  <a:srgbClr val="006482"/>
                </a:solidFill>
                <a:latin typeface="Barlow Light" pitchFamily="34" charset="0"/>
                <a:ea typeface="Barlow Light" pitchFamily="34" charset="-122"/>
                <a:cs typeface="Barlow Light" pitchFamily="34" charset="-120"/>
              </a:rPr>
              <a:t>Klinische Leitlinien</a:t>
            </a:r>
            <a:endParaRPr lang="en-US" sz="1600" dirty="0"/>
          </a:p>
        </p:txBody>
      </p:sp>
      <p:sp>
        <p:nvSpPr>
          <p:cNvPr id="11" name="Text 9"/>
          <p:cNvSpPr/>
          <p:nvPr/>
        </p:nvSpPr>
        <p:spPr>
          <a:xfrm>
            <a:off x="8201812" y="2197993"/>
            <a:ext cx="3143965" cy="2555081"/>
          </a:xfrm>
          <a:prstGeom prst="rect">
            <a:avLst/>
          </a:prstGeom>
          <a:noFill/>
          <a:ln/>
        </p:spPr>
        <p:txBody>
          <a:bodyPr wrap="square" lIns="0" tIns="0" rIns="0" bIns="0" rtlCol="0" anchor="t">
            <a:normAutofit fontScale="92500" lnSpcReduction="10000"/>
          </a:bodyPr>
          <a:lstStyle/>
          <a:p>
            <a:pPr marL="264160" indent="-264160" algn="l">
              <a:lnSpc>
                <a:spcPct val="133000"/>
              </a:lnSpc>
              <a:buSzPct val="100000"/>
              <a:buChar char="•"/>
            </a:pPr>
            <a:r>
              <a:rPr lang="de-DE" sz="1300" dirty="0">
                <a:solidFill>
                  <a:srgbClr val="006482"/>
                </a:solidFill>
                <a:latin typeface="Barlow" pitchFamily="34" charset="0"/>
                <a:ea typeface="Barlow" pitchFamily="34" charset="-122"/>
                <a:cs typeface="Barlow" pitchFamily="34" charset="-120"/>
              </a:rPr>
              <a:t>DGEM-Leitlinien zur Klinischen Ernährung (nationale Empfehlungen für Screening, Diagnostik und Ernährungstherapie)</a:t>
            </a:r>
            <a:endParaRPr lang="en-US" sz="1300" dirty="0">
              <a:solidFill>
                <a:srgbClr val="006482"/>
              </a:solidFill>
              <a:latin typeface="Barlow" pitchFamily="34" charset="0"/>
              <a:ea typeface="Barlow" pitchFamily="34" charset="-122"/>
              <a:cs typeface="Barlow" pitchFamily="34" charset="-120"/>
            </a:endParaRPr>
          </a:p>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ESPEN-</a:t>
            </a:r>
            <a:r>
              <a:rPr lang="en-US" sz="1300" dirty="0" err="1">
                <a:solidFill>
                  <a:srgbClr val="006482"/>
                </a:solidFill>
                <a:latin typeface="Barlow" pitchFamily="34" charset="0"/>
                <a:ea typeface="Barlow" pitchFamily="34" charset="-122"/>
                <a:cs typeface="Barlow" pitchFamily="34" charset="-120"/>
              </a:rPr>
              <a:t>Leitlinien</a:t>
            </a:r>
            <a:r>
              <a:rPr lang="en-US" sz="1300" dirty="0">
                <a:solidFill>
                  <a:srgbClr val="006482"/>
                </a:solidFill>
                <a:latin typeface="Barlow" pitchFamily="34" charset="0"/>
                <a:ea typeface="Barlow" pitchFamily="34" charset="-122"/>
                <a:cs typeface="Barlow" pitchFamily="34" charset="-120"/>
              </a:rPr>
              <a:t> zur klinischen Ernährung (verfügbar für verschiedene Erkrankungen)</a:t>
            </a:r>
            <a:endParaRPr lang="en-US" sz="1300" dirty="0"/>
          </a:p>
          <a:p>
            <a:pPr marL="264160" indent="-264160" algn="l">
              <a:lnSpc>
                <a:spcPct val="133000"/>
              </a:lnSpc>
              <a:buSzPct val="100000"/>
              <a:buChar char="•"/>
            </a:pPr>
            <a:r>
              <a:rPr lang="en-US" sz="1300" dirty="0">
                <a:solidFill>
                  <a:srgbClr val="006482"/>
                </a:solidFill>
                <a:latin typeface="Barlow" pitchFamily="34" charset="0"/>
                <a:ea typeface="Barlow" pitchFamily="34" charset="-122"/>
                <a:cs typeface="Barlow" pitchFamily="34" charset="-120"/>
              </a:rPr>
              <a:t>ESPGHAN-Leitlinien für pädiatrische Ernährung</a:t>
            </a:r>
            <a:endParaRPr lang="en-US" sz="1300" dirty="0"/>
          </a:p>
          <a:p>
            <a:pPr marL="264160" indent="-264160" algn="l">
              <a:lnSpc>
                <a:spcPct val="133000"/>
              </a:lnSpc>
              <a:buSzPct val="100000"/>
              <a:buChar char="•"/>
            </a:pPr>
            <a:r>
              <a:rPr lang="en-US" sz="1300" dirty="0" err="1">
                <a:solidFill>
                  <a:srgbClr val="006482"/>
                </a:solidFill>
                <a:latin typeface="Barlow" pitchFamily="34" charset="0"/>
                <a:ea typeface="Barlow" pitchFamily="34" charset="-122"/>
                <a:cs typeface="Barlow" pitchFamily="34" charset="-120"/>
              </a:rPr>
              <a:t>Nationaler</a:t>
            </a:r>
            <a:r>
              <a:rPr lang="en-US" sz="1300" dirty="0">
                <a:solidFill>
                  <a:srgbClr val="006482"/>
                </a:solidFill>
                <a:latin typeface="Barlow" pitchFamily="34" charset="0"/>
                <a:ea typeface="Barlow" pitchFamily="34" charset="-122"/>
                <a:cs typeface="Barlow" pitchFamily="34" charset="-120"/>
              </a:rPr>
              <a:t> Malnutritions-Screening-Tool NRS 2002 (ESPEN)</a:t>
            </a:r>
          </a:p>
          <a:p>
            <a:pPr marL="264160" indent="-264160" algn="l">
              <a:lnSpc>
                <a:spcPct val="133000"/>
              </a:lnSpc>
              <a:buSzPct val="100000"/>
              <a:buChar char="•"/>
            </a:pPr>
            <a:r>
              <a:rPr lang="en-US" sz="1300" dirty="0" err="1">
                <a:solidFill>
                  <a:srgbClr val="006482"/>
                </a:solidFill>
                <a:latin typeface="Barlow" pitchFamily="34" charset="0"/>
              </a:rPr>
              <a:t>Diagnosekriterien</a:t>
            </a:r>
            <a:r>
              <a:rPr lang="en-US" sz="1300" dirty="0">
                <a:solidFill>
                  <a:srgbClr val="006482"/>
                </a:solidFill>
                <a:latin typeface="Barlow" pitchFamily="34" charset="0"/>
              </a:rPr>
              <a:t>: GLIM (Global Leadership Initiative on Malnutrition)</a:t>
            </a:r>
            <a:endParaRPr lang="en-US" sz="1300" dirty="0"/>
          </a:p>
        </p:txBody>
      </p:sp>
      <p:sp>
        <p:nvSpPr>
          <p:cNvPr id="12" name="Shape 10"/>
          <p:cNvSpPr/>
          <p:nvPr/>
        </p:nvSpPr>
        <p:spPr>
          <a:xfrm>
            <a:off x="661376" y="5123557"/>
            <a:ext cx="10868745" cy="925909"/>
          </a:xfrm>
          <a:prstGeom prst="roundRect">
            <a:avLst>
              <a:gd name="adj" fmla="val 7502"/>
            </a:avLst>
          </a:prstGeom>
          <a:solidFill>
            <a:srgbClr val="CCE8FF"/>
          </a:solidFill>
          <a:ln/>
        </p:spPr>
        <p:txBody>
          <a:bodyPr/>
          <a:lstStyle/>
          <a:p>
            <a:endParaRPr lang="de-DE"/>
          </a:p>
        </p:txBody>
      </p:sp>
      <p:pic>
        <p:nvPicPr>
          <p:cNvPr id="13" name="Image 0" descr="preencoded.png"/>
          <p:cNvPicPr>
            <a:picLocks noChangeAspect="1"/>
          </p:cNvPicPr>
          <p:nvPr/>
        </p:nvPicPr>
        <p:blipFill>
          <a:blip r:embed="rId3"/>
          <a:stretch>
            <a:fillRect/>
          </a:stretch>
        </p:blipFill>
        <p:spPr>
          <a:xfrm>
            <a:off x="826769" y="5363170"/>
            <a:ext cx="206667" cy="165298"/>
          </a:xfrm>
          <a:prstGeom prst="rect">
            <a:avLst/>
          </a:prstGeom>
        </p:spPr>
      </p:pic>
      <p:sp>
        <p:nvSpPr>
          <p:cNvPr id="14" name="Text 11"/>
          <p:cNvSpPr/>
          <p:nvPr/>
        </p:nvSpPr>
        <p:spPr>
          <a:xfrm>
            <a:off x="1198731" y="5330031"/>
            <a:ext cx="10166195" cy="529233"/>
          </a:xfrm>
          <a:prstGeom prst="rect">
            <a:avLst/>
          </a:prstGeom>
          <a:noFill/>
          <a:ln/>
        </p:spPr>
        <p:txBody>
          <a:bodyPr wrap="square" lIns="0" tIns="0" rIns="0" bIns="0" rtlCol="0" anchor="t">
            <a:normAutofit/>
          </a:bodyPr>
          <a:lstStyle/>
          <a:p>
            <a:pPr marL="0" indent="0" algn="l">
              <a:lnSpc>
                <a:spcPct val="133000"/>
              </a:lnSpc>
              <a:buNone/>
            </a:pPr>
            <a:r>
              <a:rPr lang="en-US" sz="1300" dirty="0">
                <a:solidFill>
                  <a:srgbClr val="000000"/>
                </a:solidFill>
                <a:latin typeface="Barlow" pitchFamily="34" charset="0"/>
                <a:ea typeface="Barlow" pitchFamily="34" charset="-122"/>
                <a:cs typeface="Barlow" pitchFamily="34" charset="-120"/>
              </a:rPr>
              <a:t>Für weitere Informationen </a:t>
            </a:r>
            <a:r>
              <a:rPr lang="en-US" sz="1300" dirty="0" err="1">
                <a:solidFill>
                  <a:srgbClr val="000000"/>
                </a:solidFill>
                <a:latin typeface="Barlow" pitchFamily="34" charset="0"/>
                <a:ea typeface="Barlow" pitchFamily="34" charset="-122"/>
                <a:cs typeface="Barlow" pitchFamily="34" charset="-120"/>
              </a:rPr>
              <a:t>zur</a:t>
            </a:r>
            <a:r>
              <a:rPr lang="en-US" sz="1300" dirty="0">
                <a:solidFill>
                  <a:srgbClr val="000000"/>
                </a:solidFill>
                <a:latin typeface="Barlow" pitchFamily="34" charset="0"/>
                <a:ea typeface="Barlow" pitchFamily="34" charset="-122"/>
                <a:cs typeface="Barlow" pitchFamily="34" charset="-120"/>
              </a:rPr>
              <a:t> LBMZ-</a:t>
            </a:r>
            <a:r>
              <a:rPr lang="en-US" sz="1300" dirty="0" err="1">
                <a:solidFill>
                  <a:srgbClr val="000000"/>
                </a:solidFill>
                <a:latin typeface="Barlow" pitchFamily="34" charset="0"/>
                <a:ea typeface="Barlow" pitchFamily="34" charset="-122"/>
                <a:cs typeface="Barlow" pitchFamily="34" charset="-120"/>
              </a:rPr>
              <a:t>Kategorie</a:t>
            </a:r>
            <a:r>
              <a:rPr lang="en-US" sz="1300" dirty="0">
                <a:solidFill>
                  <a:srgbClr val="000000"/>
                </a:solidFill>
                <a:latin typeface="Barlow" pitchFamily="34" charset="0"/>
                <a:ea typeface="Barlow" pitchFamily="34" charset="-122"/>
                <a:cs typeface="Barlow" pitchFamily="34" charset="-120"/>
              </a:rPr>
              <a:t> und zur Arbeit der Branchenverbände wenden Sie sich an die nationalen Mitgliedsverbände der spezialisierten Ernährungsindustrie.</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22578" y="692720"/>
            <a:ext cx="10137904" cy="673100"/>
          </a:xfrm>
          <a:prstGeom prst="rect">
            <a:avLst/>
          </a:prstGeom>
          <a:noFill/>
          <a:ln/>
        </p:spPr>
        <p:txBody>
          <a:bodyPr wrap="none" lIns="0" tIns="0" rIns="0" bIns="0" rtlCol="0" anchor="t"/>
          <a:lstStyle/>
          <a:p>
            <a:pPr>
              <a:lnSpc>
                <a:spcPct val="104000"/>
              </a:lnSpc>
            </a:pPr>
            <a:r>
              <a:rPr lang="en-US" sz="2500" dirty="0" err="1">
                <a:solidFill>
                  <a:srgbClr val="006482"/>
                </a:solidFill>
                <a:latin typeface="Barlow Light" pitchFamily="34" charset="0"/>
                <a:ea typeface="Barlow Light" pitchFamily="34" charset="-122"/>
                <a:cs typeface="Barlow Light" pitchFamily="34" charset="-120"/>
              </a:rPr>
              <a:t>Beispiele</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mangelernährter</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oder</a:t>
            </a:r>
            <a:r>
              <a:rPr lang="en-US" sz="2500" dirty="0">
                <a:solidFill>
                  <a:srgbClr val="006482"/>
                </a:solidFill>
                <a:latin typeface="Barlow Light" pitchFamily="34" charset="0"/>
                <a:ea typeface="Barlow Light" pitchFamily="34" charset="-122"/>
                <a:cs typeface="Barlow Light" pitchFamily="34" charset="-120"/>
              </a:rPr>
              <a:t> von </a:t>
            </a:r>
            <a:r>
              <a:rPr lang="en-US" sz="2500" dirty="0" err="1">
                <a:solidFill>
                  <a:srgbClr val="006482"/>
                </a:solidFill>
                <a:latin typeface="Barlow Light" pitchFamily="34" charset="0"/>
                <a:ea typeface="Barlow Light" pitchFamily="34" charset="-122"/>
                <a:cs typeface="Barlow Light" pitchFamily="34" charset="-120"/>
              </a:rPr>
              <a:t>Mangelernährung</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bedrohte</a:t>
            </a:r>
            <a:r>
              <a:rPr lang="en-US" sz="2500" dirty="0">
                <a:solidFill>
                  <a:srgbClr val="006482"/>
                </a:solidFill>
                <a:latin typeface="Barlow Light" pitchFamily="34" charset="0"/>
                <a:ea typeface="Barlow Light" pitchFamily="34" charset="-122"/>
                <a:cs typeface="Barlow Light" pitchFamily="34" charset="-120"/>
              </a:rPr>
              <a:t>  </a:t>
            </a:r>
            <a:r>
              <a:rPr lang="en-US" sz="2500" dirty="0" err="1">
                <a:solidFill>
                  <a:srgbClr val="006482"/>
                </a:solidFill>
                <a:latin typeface="Barlow Light" pitchFamily="34" charset="0"/>
                <a:ea typeface="Barlow Light" pitchFamily="34" charset="-122"/>
                <a:cs typeface="Barlow Light" pitchFamily="34" charset="-120"/>
              </a:rPr>
              <a:t>Patienten</a:t>
            </a:r>
            <a:endParaRPr lang="en-US" sz="2500" dirty="0"/>
          </a:p>
        </p:txBody>
      </p:sp>
      <p:sp>
        <p:nvSpPr>
          <p:cNvPr id="22" name="Text 19"/>
          <p:cNvSpPr/>
          <p:nvPr/>
        </p:nvSpPr>
        <p:spPr>
          <a:xfrm>
            <a:off x="4847896" y="1735031"/>
            <a:ext cx="6882872" cy="3085280"/>
          </a:xfrm>
          <a:prstGeom prst="rect">
            <a:avLst/>
          </a:prstGeom>
          <a:noFill/>
          <a:ln/>
        </p:spPr>
        <p:txBody>
          <a:bodyPr wrap="square" lIns="0" tIns="0" rIns="0" bIns="0" rtlCol="0" anchor="t">
            <a:noAutofit/>
          </a:bodyPr>
          <a:lstStyle/>
          <a:p>
            <a:pPr algn="l">
              <a:lnSpc>
                <a:spcPct val="99000"/>
              </a:lnSpc>
              <a:buSzPct val="100000"/>
            </a:pPr>
            <a:r>
              <a:rPr lang="en-US" sz="1400" b="1" dirty="0">
                <a:solidFill>
                  <a:srgbClr val="006482"/>
                </a:solidFill>
                <a:latin typeface="Barlow Bold" pitchFamily="34" charset="0"/>
                <a:ea typeface="Barlow Bold" pitchFamily="34" charset="-122"/>
                <a:cs typeface="Barlow Bold" pitchFamily="34" charset="-120"/>
                <a:sym typeface="Wingdings" panose="05000000000000000000" pitchFamily="2" charset="2"/>
              </a:rPr>
              <a:t> </a:t>
            </a:r>
            <a:r>
              <a:rPr lang="en-US" sz="1400" b="1" dirty="0" err="1">
                <a:solidFill>
                  <a:srgbClr val="006482"/>
                </a:solidFill>
                <a:latin typeface="Barlow Bold" pitchFamily="34" charset="0"/>
                <a:ea typeface="Barlow Bold" pitchFamily="34" charset="-122"/>
                <a:cs typeface="Barlow Bold" pitchFamily="34" charset="-120"/>
              </a:rPr>
              <a:t>Orthopädische</a:t>
            </a:r>
            <a:r>
              <a:rPr lang="en-US" sz="1400" b="1" dirty="0">
                <a:solidFill>
                  <a:srgbClr val="006482"/>
                </a:solidFill>
                <a:latin typeface="Barlow Bold" pitchFamily="34" charset="0"/>
                <a:ea typeface="Barlow Bold" pitchFamily="34" charset="-122"/>
                <a:cs typeface="Barlow Bold" pitchFamily="34" charset="-120"/>
              </a:rPr>
              <a:t> Fraktur:</a:t>
            </a:r>
            <a:r>
              <a:rPr lang="en-US" sz="1400" dirty="0">
                <a:solidFill>
                  <a:srgbClr val="006482"/>
                </a:solidFill>
                <a:latin typeface="Barlow" pitchFamily="34" charset="0"/>
                <a:ea typeface="Barlow" pitchFamily="34" charset="-122"/>
                <a:cs typeface="Barlow" pitchFamily="34" charset="-120"/>
              </a:rPr>
              <a:t> Erhöhter Protein- und Energiebedarf für die Knochenregeneration und Rehabilitation.</a:t>
            </a:r>
          </a:p>
          <a:p>
            <a:pPr algn="l">
              <a:lnSpc>
                <a:spcPct val="99000"/>
              </a:lnSpc>
              <a:buSzPct val="100000"/>
            </a:pPr>
            <a:endParaRPr lang="en-US" sz="1400" b="1" dirty="0">
              <a:solidFill>
                <a:srgbClr val="006482"/>
              </a:solidFill>
              <a:latin typeface="Barlow Bold" pitchFamily="34" charset="0"/>
              <a:ea typeface="Barlow Bold" pitchFamily="34" charset="-122"/>
              <a:cs typeface="Barlow Bold" pitchFamily="34" charset="-120"/>
            </a:endParaRPr>
          </a:p>
          <a:p>
            <a:pPr algn="l">
              <a:lnSpc>
                <a:spcPct val="99000"/>
              </a:lnSpc>
              <a:buSzPct val="100000"/>
            </a:pPr>
            <a:r>
              <a:rPr lang="en-US" sz="1400" b="1" dirty="0">
                <a:solidFill>
                  <a:srgbClr val="006482"/>
                </a:solidFill>
                <a:latin typeface="Barlow Bold" pitchFamily="34" charset="0"/>
                <a:ea typeface="Barlow Bold" pitchFamily="34" charset="-122"/>
                <a:cs typeface="Barlow Bold" pitchFamily="34" charset="-120"/>
                <a:sym typeface="Wingdings" panose="05000000000000000000" pitchFamily="2" charset="2"/>
              </a:rPr>
              <a:t> </a:t>
            </a:r>
            <a:r>
              <a:rPr lang="en-US" sz="1400" b="1" dirty="0" err="1">
                <a:solidFill>
                  <a:srgbClr val="006482"/>
                </a:solidFill>
                <a:latin typeface="Barlow Bold" pitchFamily="34" charset="0"/>
                <a:ea typeface="Barlow Bold" pitchFamily="34" charset="-122"/>
                <a:cs typeface="Barlow Bold" pitchFamily="34" charset="-120"/>
              </a:rPr>
              <a:t>Nierenerkrankung</a:t>
            </a:r>
            <a:r>
              <a:rPr lang="en-US" sz="1400" b="1" dirty="0">
                <a:solidFill>
                  <a:srgbClr val="006482"/>
                </a:solidFill>
                <a:latin typeface="Barlow Bold" pitchFamily="34" charset="0"/>
                <a:ea typeface="Barlow Bold" pitchFamily="34" charset="-122"/>
                <a:cs typeface="Barlow Bold" pitchFamily="34" charset="-120"/>
              </a:rPr>
              <a:t>:</a:t>
            </a:r>
            <a:r>
              <a:rPr lang="en-US" sz="1400" dirty="0">
                <a:solidFill>
                  <a:srgbClr val="006482"/>
                </a:solidFill>
                <a:latin typeface="Barlow" pitchFamily="34" charset="0"/>
                <a:ea typeface="Barlow" pitchFamily="34" charset="-122"/>
                <a:cs typeface="Barlow" pitchFamily="34" charset="-120"/>
              </a:rPr>
              <a:t> Spezifische Einschränkungen bei Flüssigkeit, Kalium, Phosphor und Protein.</a:t>
            </a:r>
          </a:p>
          <a:p>
            <a:pPr algn="l">
              <a:lnSpc>
                <a:spcPct val="99000"/>
              </a:lnSpc>
              <a:buSzPct val="100000"/>
            </a:pPr>
            <a:endParaRPr lang="en-US" sz="1400" dirty="0"/>
          </a:p>
          <a:p>
            <a:pPr algn="l">
              <a:lnSpc>
                <a:spcPct val="99000"/>
              </a:lnSpc>
              <a:buSzPct val="100000"/>
            </a:pPr>
            <a:r>
              <a:rPr lang="en-US" sz="1400" b="1" dirty="0">
                <a:solidFill>
                  <a:srgbClr val="006482"/>
                </a:solidFill>
                <a:latin typeface="Barlow Bold" pitchFamily="34" charset="0"/>
                <a:ea typeface="Barlow Bold" pitchFamily="34" charset="-122"/>
                <a:cs typeface="Barlow Bold" pitchFamily="34" charset="-120"/>
                <a:sym typeface="Wingdings" panose="05000000000000000000" pitchFamily="2" charset="2"/>
              </a:rPr>
              <a:t> </a:t>
            </a:r>
            <a:r>
              <a:rPr lang="en-US" sz="1400" b="1" dirty="0" err="1">
                <a:solidFill>
                  <a:srgbClr val="006482"/>
                </a:solidFill>
                <a:latin typeface="Barlow Bold" pitchFamily="34" charset="0"/>
                <a:ea typeface="Barlow Bold" pitchFamily="34" charset="-122"/>
                <a:cs typeface="Barlow Bold" pitchFamily="34" charset="-120"/>
              </a:rPr>
              <a:t>Onkologische</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Befunde</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im</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Bereich</a:t>
            </a:r>
            <a:r>
              <a:rPr lang="en-US" sz="1400" b="1" dirty="0">
                <a:solidFill>
                  <a:srgbClr val="006482"/>
                </a:solidFill>
                <a:latin typeface="Barlow Bold" pitchFamily="34" charset="0"/>
                <a:ea typeface="Barlow Bold" pitchFamily="34" charset="-122"/>
                <a:cs typeface="Barlow Bold" pitchFamily="34" charset="-120"/>
              </a:rPr>
              <a:t> Rachen u. </a:t>
            </a:r>
            <a:r>
              <a:rPr lang="en-US" sz="1400" b="1" dirty="0" err="1">
                <a:solidFill>
                  <a:srgbClr val="006482"/>
                </a:solidFill>
                <a:latin typeface="Barlow Bold" pitchFamily="34" charset="0"/>
                <a:ea typeface="Barlow Bold" pitchFamily="34" charset="-122"/>
                <a:cs typeface="Barlow Bold" pitchFamily="34" charset="-120"/>
              </a:rPr>
              <a:t>Kehlkopf</a:t>
            </a:r>
            <a:r>
              <a:rPr lang="en-US" sz="1400" b="1" dirty="0">
                <a:solidFill>
                  <a:srgbClr val="006482"/>
                </a:solidFill>
                <a:latin typeface="Barlow Bold" pitchFamily="34" charset="0"/>
                <a:ea typeface="Barlow Bold" pitchFamily="34" charset="-122"/>
                <a:cs typeface="Barlow Bold" pitchFamily="34" charset="-120"/>
              </a:rPr>
              <a:t>:</a:t>
            </a:r>
            <a:r>
              <a:rPr lang="en-US" sz="1400" dirty="0">
                <a:solidFill>
                  <a:srgbClr val="006482"/>
                </a:solidFill>
                <a:latin typeface="Barlow" pitchFamily="34" charset="0"/>
                <a:ea typeface="Barlow" pitchFamily="34" charset="-122"/>
                <a:cs typeface="Barlow" pitchFamily="34" charset="-120"/>
              </a:rPr>
              <a:t> Schluck- und Kaustörungen durch Tumorwachstum oder </a:t>
            </a:r>
            <a:r>
              <a:rPr lang="en-US" sz="1400" dirty="0" err="1">
                <a:solidFill>
                  <a:srgbClr val="006482"/>
                </a:solidFill>
                <a:latin typeface="Barlow" pitchFamily="34" charset="0"/>
                <a:ea typeface="Barlow" pitchFamily="34" charset="-122"/>
                <a:cs typeface="Barlow" pitchFamily="34" charset="-120"/>
              </a:rPr>
              <a:t>Strahlentherapiefolgen</a:t>
            </a:r>
            <a:r>
              <a:rPr lang="en-US" sz="1400" dirty="0">
                <a:solidFill>
                  <a:srgbClr val="006482"/>
                </a:solidFill>
                <a:latin typeface="Barlow" pitchFamily="34" charset="0"/>
                <a:ea typeface="Barlow" pitchFamily="34" charset="-122"/>
                <a:cs typeface="Barlow" pitchFamily="34" charset="-120"/>
              </a:rPr>
              <a:t>.</a:t>
            </a:r>
          </a:p>
          <a:p>
            <a:pPr algn="l">
              <a:lnSpc>
                <a:spcPct val="99000"/>
              </a:lnSpc>
              <a:buSzPct val="100000"/>
            </a:pPr>
            <a:endParaRPr lang="en-US" sz="1400" b="1" dirty="0">
              <a:solidFill>
                <a:srgbClr val="006482"/>
              </a:solidFill>
              <a:latin typeface="Barlow Bold" pitchFamily="34" charset="0"/>
              <a:ea typeface="Barlow Bold" pitchFamily="34" charset="-122"/>
              <a:cs typeface="Barlow Bold" pitchFamily="34" charset="-120"/>
            </a:endParaRPr>
          </a:p>
          <a:p>
            <a:pPr algn="l">
              <a:lnSpc>
                <a:spcPct val="99000"/>
              </a:lnSpc>
              <a:buSzPct val="100000"/>
            </a:pPr>
            <a:r>
              <a:rPr lang="en-US" sz="1400" b="1" dirty="0">
                <a:solidFill>
                  <a:srgbClr val="006482"/>
                </a:solidFill>
                <a:latin typeface="Barlow Bold" pitchFamily="34" charset="0"/>
                <a:ea typeface="Barlow Bold" pitchFamily="34" charset="-122"/>
                <a:cs typeface="Barlow Bold" pitchFamily="34" charset="-120"/>
                <a:sym typeface="Wingdings" panose="05000000000000000000" pitchFamily="2" charset="2"/>
              </a:rPr>
              <a:t> </a:t>
            </a:r>
            <a:r>
              <a:rPr lang="en-US" sz="1400" b="1" dirty="0" err="1">
                <a:solidFill>
                  <a:srgbClr val="006482"/>
                </a:solidFill>
                <a:latin typeface="Barlow Bold" pitchFamily="34" charset="0"/>
                <a:ea typeface="Barlow Bold" pitchFamily="34" charset="-122"/>
                <a:cs typeface="Barlow Bold" pitchFamily="34" charset="-120"/>
              </a:rPr>
              <a:t>Zystische</a:t>
            </a:r>
            <a:r>
              <a:rPr lang="en-US" sz="1400" b="1" dirty="0">
                <a:solidFill>
                  <a:srgbClr val="006482"/>
                </a:solidFill>
                <a:latin typeface="Barlow Bold" pitchFamily="34" charset="0"/>
                <a:ea typeface="Barlow Bold" pitchFamily="34" charset="-122"/>
                <a:cs typeface="Barlow Bold" pitchFamily="34" charset="-120"/>
              </a:rPr>
              <a:t> Fibrose:</a:t>
            </a:r>
            <a:r>
              <a:rPr lang="en-US" sz="1400" dirty="0">
                <a:solidFill>
                  <a:srgbClr val="006482"/>
                </a:solidFill>
                <a:latin typeface="Barlow" pitchFamily="34" charset="0"/>
                <a:ea typeface="Barlow" pitchFamily="34" charset="-122"/>
                <a:cs typeface="Barlow" pitchFamily="34" charset="-120"/>
              </a:rPr>
              <a:t> Hoher Kalorienbedarf durch Malabsorption und erhöhten </a:t>
            </a:r>
            <a:r>
              <a:rPr lang="en-US" sz="1400" dirty="0" err="1">
                <a:solidFill>
                  <a:srgbClr val="006482"/>
                </a:solidFill>
                <a:latin typeface="Barlow" pitchFamily="34" charset="0"/>
                <a:ea typeface="Barlow" pitchFamily="34" charset="-122"/>
                <a:cs typeface="Barlow" pitchFamily="34" charset="-120"/>
              </a:rPr>
              <a:t>Energieverbrauch</a:t>
            </a:r>
            <a:r>
              <a:rPr lang="en-US" sz="1400" dirty="0">
                <a:solidFill>
                  <a:srgbClr val="006482"/>
                </a:solidFill>
                <a:latin typeface="Barlow" pitchFamily="34" charset="0"/>
                <a:ea typeface="Barlow" pitchFamily="34" charset="-122"/>
                <a:cs typeface="Barlow" pitchFamily="34" charset="-120"/>
              </a:rPr>
              <a:t>.</a:t>
            </a:r>
          </a:p>
          <a:p>
            <a:pPr algn="l">
              <a:lnSpc>
                <a:spcPct val="99000"/>
              </a:lnSpc>
              <a:buSzPct val="100000"/>
            </a:pPr>
            <a:endParaRPr lang="en-US" sz="1400" dirty="0"/>
          </a:p>
          <a:p>
            <a:pPr algn="l">
              <a:lnSpc>
                <a:spcPct val="99000"/>
              </a:lnSpc>
              <a:buSzPct val="100000"/>
            </a:pPr>
            <a:r>
              <a:rPr lang="en-US" sz="1400" b="1" dirty="0">
                <a:solidFill>
                  <a:srgbClr val="006482"/>
                </a:solidFill>
                <a:latin typeface="Barlow Bold" pitchFamily="34" charset="0"/>
                <a:ea typeface="Barlow Bold" pitchFamily="34" charset="-122"/>
                <a:cs typeface="Barlow Bold" pitchFamily="34" charset="-120"/>
                <a:sym typeface="Wingdings" panose="05000000000000000000" pitchFamily="2" charset="2"/>
              </a:rPr>
              <a:t> </a:t>
            </a:r>
            <a:r>
              <a:rPr lang="en-US" sz="1400" b="1" dirty="0" err="1">
                <a:solidFill>
                  <a:srgbClr val="006482"/>
                </a:solidFill>
                <a:latin typeface="Barlow Bold" pitchFamily="34" charset="0"/>
                <a:ea typeface="Barlow Bold" pitchFamily="34" charset="-122"/>
                <a:cs typeface="Barlow Bold" pitchFamily="34" charset="-120"/>
              </a:rPr>
              <a:t>Darmversagen</a:t>
            </a:r>
            <a:r>
              <a:rPr lang="en-US" sz="1400" b="1" dirty="0">
                <a:solidFill>
                  <a:srgbClr val="006482"/>
                </a:solidFill>
                <a:latin typeface="Barlow Bold" pitchFamily="34" charset="0"/>
                <a:ea typeface="Barlow Bold" pitchFamily="34" charset="-122"/>
                <a:cs typeface="Barlow Bold" pitchFamily="34" charset="-120"/>
              </a:rPr>
              <a:t>:</a:t>
            </a:r>
            <a:r>
              <a:rPr lang="en-US" sz="1400" dirty="0">
                <a:solidFill>
                  <a:srgbClr val="006482"/>
                </a:solidFill>
                <a:latin typeface="Barlow" pitchFamily="34" charset="0"/>
                <a:ea typeface="Barlow" pitchFamily="34" charset="-122"/>
                <a:cs typeface="Barlow" pitchFamily="34" charset="-120"/>
              </a:rPr>
              <a:t> Schwer beeinträchtigte Nährstoffaufnahme erfordert häufig parenterale Ernährung.</a:t>
            </a:r>
            <a:endParaRPr lang="en-US" sz="1400" dirty="0"/>
          </a:p>
        </p:txBody>
      </p:sp>
      <p:sp>
        <p:nvSpPr>
          <p:cNvPr id="4" name="Text 19">
            <a:extLst>
              <a:ext uri="{FF2B5EF4-FFF2-40B4-BE49-F238E27FC236}">
                <a16:creationId xmlns:a16="http://schemas.microsoft.com/office/drawing/2014/main" id="{15037C90-B49A-192B-A9EE-410746278444}"/>
              </a:ext>
            </a:extLst>
          </p:cNvPr>
          <p:cNvSpPr/>
          <p:nvPr/>
        </p:nvSpPr>
        <p:spPr>
          <a:xfrm>
            <a:off x="522577" y="1766562"/>
            <a:ext cx="4111847" cy="319884"/>
          </a:xfrm>
          <a:prstGeom prst="rect">
            <a:avLst/>
          </a:prstGeom>
          <a:noFill/>
          <a:ln/>
        </p:spPr>
        <p:txBody>
          <a:bodyPr wrap="square" lIns="0" tIns="0" rIns="0" bIns="0" rtlCol="0" anchor="t">
            <a:noAutofit/>
          </a:bodyPr>
          <a:lstStyle/>
          <a:p>
            <a:pPr algn="r">
              <a:lnSpc>
                <a:spcPct val="99000"/>
              </a:lnSpc>
              <a:buSzPct val="100000"/>
            </a:pPr>
            <a:r>
              <a:rPr lang="en-US" sz="1400" b="1" dirty="0" err="1">
                <a:solidFill>
                  <a:srgbClr val="006482"/>
                </a:solidFill>
                <a:latin typeface="Barlow Bold" pitchFamily="34" charset="0"/>
                <a:ea typeface="Barlow Bold" pitchFamily="34" charset="-122"/>
                <a:cs typeface="Barlow Bold" pitchFamily="34" charset="-120"/>
              </a:rPr>
              <a:t>Ernährungsberatung</a:t>
            </a:r>
            <a:r>
              <a:rPr lang="en-US" sz="1400" b="1" dirty="0">
                <a:solidFill>
                  <a:srgbClr val="006482"/>
                </a:solidFill>
                <a:latin typeface="Barlow Bold" pitchFamily="34" charset="0"/>
                <a:ea typeface="Barlow Bold" pitchFamily="34" charset="-122"/>
                <a:cs typeface="Barlow Bold" pitchFamily="34" charset="-120"/>
              </a:rPr>
              <a:t> und </a:t>
            </a:r>
            <a:r>
              <a:rPr lang="en-US" sz="1400" b="1" dirty="0" err="1">
                <a:solidFill>
                  <a:srgbClr val="006482"/>
                </a:solidFill>
                <a:latin typeface="Barlow Bold" pitchFamily="34" charset="0"/>
                <a:ea typeface="Barlow Bold" pitchFamily="34" charset="-122"/>
                <a:cs typeface="Barlow Bold" pitchFamily="34" charset="-120"/>
              </a:rPr>
              <a:t>Lebensmittelanreicherung</a:t>
            </a:r>
            <a:r>
              <a:rPr lang="en-US" sz="1400" b="1" dirty="0">
                <a:solidFill>
                  <a:srgbClr val="006482"/>
                </a:solidFill>
                <a:latin typeface="Barlow Bold" pitchFamily="34" charset="0"/>
                <a:ea typeface="Barlow Bold" pitchFamily="34" charset="-122"/>
                <a:cs typeface="Barlow Bold" pitchFamily="34" charset="-120"/>
              </a:rPr>
              <a:t> </a:t>
            </a:r>
            <a:endParaRPr lang="en-US" sz="1400" dirty="0"/>
          </a:p>
        </p:txBody>
      </p:sp>
      <p:sp>
        <p:nvSpPr>
          <p:cNvPr id="10" name="Text 19">
            <a:extLst>
              <a:ext uri="{FF2B5EF4-FFF2-40B4-BE49-F238E27FC236}">
                <a16:creationId xmlns:a16="http://schemas.microsoft.com/office/drawing/2014/main" id="{903367FE-7245-1F57-96FD-842586793B32}"/>
              </a:ext>
            </a:extLst>
          </p:cNvPr>
          <p:cNvSpPr/>
          <p:nvPr/>
        </p:nvSpPr>
        <p:spPr>
          <a:xfrm>
            <a:off x="-4042" y="2383192"/>
            <a:ext cx="4634425" cy="319884"/>
          </a:xfrm>
          <a:prstGeom prst="rect">
            <a:avLst/>
          </a:prstGeom>
          <a:noFill/>
          <a:ln/>
        </p:spPr>
        <p:txBody>
          <a:bodyPr wrap="square" lIns="0" tIns="0" rIns="0" bIns="0" rtlCol="0" anchor="t">
            <a:noAutofit/>
          </a:bodyPr>
          <a:lstStyle/>
          <a:p>
            <a:pPr algn="r">
              <a:lnSpc>
                <a:spcPct val="99000"/>
              </a:lnSpc>
              <a:buSzPct val="100000"/>
            </a:pPr>
            <a:r>
              <a:rPr lang="en-US" sz="1400" b="1" dirty="0" err="1">
                <a:solidFill>
                  <a:srgbClr val="006482"/>
                </a:solidFill>
                <a:latin typeface="Barlow Bold" pitchFamily="34" charset="0"/>
                <a:ea typeface="Barlow Bold" pitchFamily="34" charset="-122"/>
                <a:cs typeface="Barlow Bold" pitchFamily="34" charset="-120"/>
              </a:rPr>
              <a:t>Trinknahrungen</a:t>
            </a:r>
            <a:endParaRPr lang="en-US" sz="1400" dirty="0"/>
          </a:p>
        </p:txBody>
      </p:sp>
      <p:sp>
        <p:nvSpPr>
          <p:cNvPr id="16" name="Text 19">
            <a:extLst>
              <a:ext uri="{FF2B5EF4-FFF2-40B4-BE49-F238E27FC236}">
                <a16:creationId xmlns:a16="http://schemas.microsoft.com/office/drawing/2014/main" id="{89AA0C16-485C-9210-8166-874BC69F13EE}"/>
              </a:ext>
            </a:extLst>
          </p:cNvPr>
          <p:cNvSpPr/>
          <p:nvPr/>
        </p:nvSpPr>
        <p:spPr>
          <a:xfrm>
            <a:off x="144544" y="3033094"/>
            <a:ext cx="4489881" cy="319884"/>
          </a:xfrm>
          <a:prstGeom prst="rect">
            <a:avLst/>
          </a:prstGeom>
          <a:noFill/>
          <a:ln/>
        </p:spPr>
        <p:txBody>
          <a:bodyPr wrap="square" lIns="0" tIns="0" rIns="0" bIns="0" rtlCol="0" anchor="t">
            <a:noAutofit/>
          </a:bodyPr>
          <a:lstStyle/>
          <a:p>
            <a:pPr algn="r">
              <a:lnSpc>
                <a:spcPct val="99000"/>
              </a:lnSpc>
              <a:buSzPct val="100000"/>
            </a:pPr>
            <a:r>
              <a:rPr lang="en-US" sz="1400" b="1" dirty="0" err="1">
                <a:solidFill>
                  <a:srgbClr val="006482"/>
                </a:solidFill>
                <a:latin typeface="Barlow Bold" pitchFamily="34" charset="0"/>
                <a:ea typeface="Barlow Bold" pitchFamily="34" charset="-122"/>
                <a:cs typeface="Barlow Bold" pitchFamily="34" charset="-120"/>
              </a:rPr>
              <a:t>Vollständige</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Sondenernährung</a:t>
            </a:r>
            <a:r>
              <a:rPr lang="en-US" sz="1400" b="1" dirty="0">
                <a:solidFill>
                  <a:srgbClr val="006482"/>
                </a:solidFill>
                <a:latin typeface="Barlow Bold" pitchFamily="34" charset="0"/>
                <a:ea typeface="Barlow Bold" pitchFamily="34" charset="-122"/>
                <a:cs typeface="Barlow Bold" pitchFamily="34" charset="-120"/>
              </a:rPr>
              <a:t> </a:t>
            </a:r>
            <a:endParaRPr lang="en-US" sz="1400" dirty="0"/>
          </a:p>
        </p:txBody>
      </p:sp>
      <p:sp>
        <p:nvSpPr>
          <p:cNvPr id="20" name="Text 19">
            <a:extLst>
              <a:ext uri="{FF2B5EF4-FFF2-40B4-BE49-F238E27FC236}">
                <a16:creationId xmlns:a16="http://schemas.microsoft.com/office/drawing/2014/main" id="{D6F0BCD6-FCD7-B0E2-10BA-FDE705170981}"/>
              </a:ext>
            </a:extLst>
          </p:cNvPr>
          <p:cNvSpPr/>
          <p:nvPr/>
        </p:nvSpPr>
        <p:spPr>
          <a:xfrm>
            <a:off x="0" y="3625907"/>
            <a:ext cx="4634425" cy="319884"/>
          </a:xfrm>
          <a:prstGeom prst="rect">
            <a:avLst/>
          </a:prstGeom>
          <a:noFill/>
          <a:ln/>
        </p:spPr>
        <p:txBody>
          <a:bodyPr wrap="square" lIns="0" tIns="0" rIns="0" bIns="0" rtlCol="0" anchor="t">
            <a:noAutofit/>
          </a:bodyPr>
          <a:lstStyle/>
          <a:p>
            <a:pPr algn="r">
              <a:lnSpc>
                <a:spcPct val="99000"/>
              </a:lnSpc>
              <a:buSzPct val="100000"/>
            </a:pPr>
            <a:r>
              <a:rPr lang="en-US" sz="1400" b="1" dirty="0" err="1">
                <a:solidFill>
                  <a:srgbClr val="006482"/>
                </a:solidFill>
                <a:latin typeface="Barlow Bold" pitchFamily="34" charset="0"/>
                <a:ea typeface="Barlow Bold" pitchFamily="34" charset="-122"/>
                <a:cs typeface="Barlow Bold" pitchFamily="34" charset="-120"/>
              </a:rPr>
              <a:t>Partielle</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Sondenernährung</a:t>
            </a:r>
            <a:r>
              <a:rPr lang="en-US" sz="1400" b="1" dirty="0">
                <a:solidFill>
                  <a:srgbClr val="006482"/>
                </a:solidFill>
                <a:latin typeface="Barlow Bold" pitchFamily="34" charset="0"/>
                <a:ea typeface="Barlow Bold" pitchFamily="34" charset="-122"/>
                <a:cs typeface="Barlow Bold" pitchFamily="34" charset="-120"/>
              </a:rPr>
              <a:t> </a:t>
            </a:r>
            <a:endParaRPr lang="en-US" sz="1400" dirty="0"/>
          </a:p>
        </p:txBody>
      </p:sp>
      <p:sp>
        <p:nvSpPr>
          <p:cNvPr id="24" name="Text 19">
            <a:extLst>
              <a:ext uri="{FF2B5EF4-FFF2-40B4-BE49-F238E27FC236}">
                <a16:creationId xmlns:a16="http://schemas.microsoft.com/office/drawing/2014/main" id="{5DADCE40-BCCF-50FE-80DD-41DB9249BBFC}"/>
              </a:ext>
            </a:extLst>
          </p:cNvPr>
          <p:cNvSpPr/>
          <p:nvPr/>
        </p:nvSpPr>
        <p:spPr>
          <a:xfrm>
            <a:off x="0" y="4247805"/>
            <a:ext cx="4634425" cy="319884"/>
          </a:xfrm>
          <a:prstGeom prst="rect">
            <a:avLst/>
          </a:prstGeom>
          <a:noFill/>
          <a:ln/>
        </p:spPr>
        <p:txBody>
          <a:bodyPr wrap="square" lIns="0" tIns="0" rIns="0" bIns="0" rtlCol="0" anchor="t">
            <a:noAutofit/>
          </a:bodyPr>
          <a:lstStyle/>
          <a:p>
            <a:pPr algn="r">
              <a:lnSpc>
                <a:spcPct val="99000"/>
              </a:lnSpc>
              <a:buSzPct val="100000"/>
            </a:pPr>
            <a:r>
              <a:rPr lang="en-US" sz="1400" b="1" dirty="0" err="1">
                <a:solidFill>
                  <a:srgbClr val="006482"/>
                </a:solidFill>
                <a:latin typeface="Barlow Bold" pitchFamily="34" charset="0"/>
                <a:ea typeface="Barlow Bold" pitchFamily="34" charset="-122"/>
                <a:cs typeface="Barlow Bold" pitchFamily="34" charset="-120"/>
              </a:rPr>
              <a:t>Teilweise</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oder</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vollständige</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parenterale</a:t>
            </a:r>
            <a:r>
              <a:rPr lang="en-US" sz="1400" b="1" dirty="0">
                <a:solidFill>
                  <a:srgbClr val="006482"/>
                </a:solidFill>
                <a:latin typeface="Barlow Bold" pitchFamily="34" charset="0"/>
                <a:ea typeface="Barlow Bold" pitchFamily="34" charset="-122"/>
                <a:cs typeface="Barlow Bold" pitchFamily="34" charset="-120"/>
              </a:rPr>
              <a:t> </a:t>
            </a:r>
            <a:r>
              <a:rPr lang="en-US" sz="1400" b="1" dirty="0" err="1">
                <a:solidFill>
                  <a:srgbClr val="006482"/>
                </a:solidFill>
                <a:latin typeface="Barlow Bold" pitchFamily="34" charset="0"/>
                <a:ea typeface="Barlow Bold" pitchFamily="34" charset="-122"/>
                <a:cs typeface="Barlow Bold" pitchFamily="34" charset="-120"/>
              </a:rPr>
              <a:t>Ernährung</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376" y="1377851"/>
            <a:ext cx="3523368" cy="2863949"/>
          </a:xfrm>
          <a:prstGeom prst="rect">
            <a:avLst/>
          </a:prstGeom>
          <a:noFill/>
          <a:ln/>
        </p:spPr>
        <p:txBody>
          <a:bodyPr wrap="square" lIns="0" tIns="0" rIns="0" bIns="0" rtlCol="0" anchor="t">
            <a:normAutofit fontScale="77500" lnSpcReduction="20000"/>
          </a:bodyPr>
          <a:lstStyle/>
          <a:p>
            <a:pPr marL="0" indent="0" algn="l">
              <a:lnSpc>
                <a:spcPct val="104000"/>
              </a:lnSpc>
              <a:buNone/>
            </a:pPr>
            <a:r>
              <a:rPr lang="en-US" sz="3050" dirty="0">
                <a:solidFill>
                  <a:srgbClr val="006482"/>
                </a:solidFill>
                <a:latin typeface="Barlow Light" pitchFamily="34" charset="0"/>
                <a:ea typeface="Barlow Light" pitchFamily="34" charset="-122"/>
                <a:cs typeface="Barlow Light" pitchFamily="34" charset="-120"/>
              </a:rPr>
              <a:t>Medizinische Fachkräfte spielen eine </a:t>
            </a:r>
            <a:r>
              <a:rPr lang="en-US" sz="3050" dirty="0" err="1">
                <a:solidFill>
                  <a:srgbClr val="006482"/>
                </a:solidFill>
                <a:latin typeface="Barlow Light" pitchFamily="34" charset="0"/>
                <a:ea typeface="Barlow Light" pitchFamily="34" charset="-122"/>
                <a:cs typeface="Barlow Light" pitchFamily="34" charset="-120"/>
              </a:rPr>
              <a:t>Schlüsselrolle</a:t>
            </a:r>
            <a:r>
              <a:rPr lang="en-US" sz="3050" dirty="0">
                <a:solidFill>
                  <a:srgbClr val="006482"/>
                </a:solidFill>
                <a:latin typeface="Barlow Light" pitchFamily="34" charset="0"/>
                <a:ea typeface="Barlow Light" pitchFamily="34" charset="-122"/>
                <a:cs typeface="Barlow Light" pitchFamily="34" charset="-120"/>
              </a:rPr>
              <a:t> in der </a:t>
            </a:r>
            <a:r>
              <a:rPr lang="en-US" sz="3050" dirty="0" err="1">
                <a:solidFill>
                  <a:srgbClr val="006482"/>
                </a:solidFill>
                <a:latin typeface="Barlow Light" pitchFamily="34" charset="0"/>
                <a:ea typeface="Barlow Light" pitchFamily="34" charset="-122"/>
                <a:cs typeface="Barlow Light" pitchFamily="34" charset="-120"/>
              </a:rPr>
              <a:t>Analyse</a:t>
            </a:r>
            <a:r>
              <a:rPr lang="en-US" sz="3050" dirty="0">
                <a:solidFill>
                  <a:srgbClr val="006482"/>
                </a:solidFill>
                <a:latin typeface="Barlow Light" pitchFamily="34" charset="0"/>
                <a:ea typeface="Barlow Light" pitchFamily="34" charset="-122"/>
                <a:cs typeface="Barlow Light" pitchFamily="34" charset="-120"/>
              </a:rPr>
              <a:t> </a:t>
            </a:r>
            <a:r>
              <a:rPr lang="en-US" sz="3050" dirty="0" err="1">
                <a:solidFill>
                  <a:srgbClr val="006482"/>
                </a:solidFill>
                <a:latin typeface="Barlow Light" pitchFamily="34" charset="0"/>
                <a:ea typeface="Barlow Light" pitchFamily="34" charset="-122"/>
                <a:cs typeface="Barlow Light" pitchFamily="34" charset="-120"/>
              </a:rPr>
              <a:t>besonderer</a:t>
            </a:r>
            <a:r>
              <a:rPr lang="en-US" sz="3050" dirty="0">
                <a:solidFill>
                  <a:srgbClr val="006482"/>
                </a:solidFill>
                <a:latin typeface="Barlow Light" pitchFamily="34" charset="0"/>
                <a:ea typeface="Barlow Light" pitchFamily="34" charset="-122"/>
                <a:cs typeface="Barlow Light" pitchFamily="34" charset="-120"/>
              </a:rPr>
              <a:t> </a:t>
            </a:r>
            <a:r>
              <a:rPr lang="en-US" sz="3050" dirty="0" err="1">
                <a:solidFill>
                  <a:srgbClr val="006482"/>
                </a:solidFill>
                <a:latin typeface="Barlow Light" pitchFamily="34" charset="0"/>
                <a:ea typeface="Barlow Light" pitchFamily="34" charset="-122"/>
                <a:cs typeface="Barlow Light" pitchFamily="34" charset="-120"/>
              </a:rPr>
              <a:t>Ernährungsbedürfnisse</a:t>
            </a:r>
            <a:r>
              <a:rPr lang="en-US" sz="3050" dirty="0">
                <a:solidFill>
                  <a:srgbClr val="006482"/>
                </a:solidFill>
                <a:latin typeface="Barlow Light" pitchFamily="34" charset="0"/>
                <a:ea typeface="Barlow Light" pitchFamily="34" charset="-122"/>
                <a:cs typeface="Barlow Light" pitchFamily="34" charset="-120"/>
              </a:rPr>
              <a:t> von </a:t>
            </a:r>
            <a:r>
              <a:rPr lang="en-US" sz="3050" dirty="0" err="1">
                <a:solidFill>
                  <a:srgbClr val="006482"/>
                </a:solidFill>
                <a:latin typeface="Barlow Light" pitchFamily="34" charset="0"/>
                <a:ea typeface="Barlow Light" pitchFamily="34" charset="-122"/>
                <a:cs typeface="Barlow Light" pitchFamily="34" charset="-120"/>
              </a:rPr>
              <a:t>Patienten</a:t>
            </a:r>
            <a:r>
              <a:rPr lang="en-US" sz="3050" dirty="0">
                <a:solidFill>
                  <a:srgbClr val="006482"/>
                </a:solidFill>
                <a:latin typeface="Barlow Light" pitchFamily="34" charset="0"/>
                <a:ea typeface="Barlow Light" pitchFamily="34" charset="-122"/>
                <a:cs typeface="Barlow Light" pitchFamily="34" charset="-120"/>
              </a:rPr>
              <a:t>, der </a:t>
            </a:r>
            <a:r>
              <a:rPr lang="en-US" sz="3050" dirty="0" err="1">
                <a:solidFill>
                  <a:srgbClr val="006482"/>
                </a:solidFill>
                <a:latin typeface="Barlow Light" pitchFamily="34" charset="0"/>
                <a:ea typeface="Barlow Light" pitchFamily="34" charset="-122"/>
                <a:cs typeface="Barlow Light" pitchFamily="34" charset="-120"/>
              </a:rPr>
              <a:t>Verordnung</a:t>
            </a:r>
            <a:r>
              <a:rPr lang="en-US" sz="3050" dirty="0">
                <a:solidFill>
                  <a:srgbClr val="006482"/>
                </a:solidFill>
                <a:latin typeface="Barlow Light" pitchFamily="34" charset="0"/>
                <a:ea typeface="Barlow Light" pitchFamily="34" charset="-122"/>
                <a:cs typeface="Barlow Light" pitchFamily="34" charset="-120"/>
              </a:rPr>
              <a:t> und </a:t>
            </a:r>
            <a:r>
              <a:rPr lang="en-US" sz="3050" dirty="0" err="1">
                <a:solidFill>
                  <a:srgbClr val="006482"/>
                </a:solidFill>
                <a:latin typeface="Barlow Light" pitchFamily="34" charset="0"/>
                <a:ea typeface="Barlow Light" pitchFamily="34" charset="-122"/>
                <a:cs typeface="Barlow Light" pitchFamily="34" charset="-120"/>
              </a:rPr>
              <a:t>Anwendung</a:t>
            </a:r>
            <a:r>
              <a:rPr lang="en-US" sz="3050" dirty="0">
                <a:solidFill>
                  <a:srgbClr val="006482"/>
                </a:solidFill>
                <a:latin typeface="Barlow Light" pitchFamily="34" charset="0"/>
                <a:ea typeface="Barlow Light" pitchFamily="34" charset="-122"/>
                <a:cs typeface="Barlow Light" pitchFamily="34" charset="-120"/>
              </a:rPr>
              <a:t> </a:t>
            </a:r>
            <a:r>
              <a:rPr lang="en-US" sz="3050" dirty="0" err="1">
                <a:solidFill>
                  <a:srgbClr val="006482"/>
                </a:solidFill>
                <a:latin typeface="Barlow Light" pitchFamily="34" charset="0"/>
                <a:ea typeface="Barlow Light" pitchFamily="34" charset="-122"/>
                <a:cs typeface="Barlow Light" pitchFamily="34" charset="-120"/>
              </a:rPr>
              <a:t>bilanzierter</a:t>
            </a:r>
            <a:r>
              <a:rPr lang="en-US" sz="3050" dirty="0">
                <a:solidFill>
                  <a:srgbClr val="006482"/>
                </a:solidFill>
                <a:latin typeface="Barlow Light" pitchFamily="34" charset="0"/>
                <a:ea typeface="Barlow Light" pitchFamily="34" charset="-122"/>
                <a:cs typeface="Barlow Light" pitchFamily="34" charset="-120"/>
              </a:rPr>
              <a:t> </a:t>
            </a:r>
            <a:r>
              <a:rPr lang="en-US" sz="3050" dirty="0" err="1">
                <a:solidFill>
                  <a:srgbClr val="006482"/>
                </a:solidFill>
                <a:latin typeface="Barlow Light" pitchFamily="34" charset="0"/>
                <a:ea typeface="Barlow Light" pitchFamily="34" charset="-122"/>
                <a:cs typeface="Barlow Light" pitchFamily="34" charset="-120"/>
              </a:rPr>
              <a:t>Diäten</a:t>
            </a:r>
            <a:r>
              <a:rPr lang="en-US" sz="3050" dirty="0">
                <a:solidFill>
                  <a:srgbClr val="006482"/>
                </a:solidFill>
                <a:latin typeface="Barlow Light" pitchFamily="34" charset="0"/>
                <a:ea typeface="Barlow Light" pitchFamily="34" charset="-122"/>
                <a:cs typeface="Barlow Light" pitchFamily="34" charset="-120"/>
              </a:rPr>
              <a:t>. </a:t>
            </a:r>
            <a:endParaRPr lang="en-US" sz="3050" dirty="0"/>
          </a:p>
        </p:txBody>
      </p:sp>
      <p:pic>
        <p:nvPicPr>
          <p:cNvPr id="8" name="Grafik 7">
            <a:extLst>
              <a:ext uri="{FF2B5EF4-FFF2-40B4-BE49-F238E27FC236}">
                <a16:creationId xmlns:a16="http://schemas.microsoft.com/office/drawing/2014/main" id="{3E60A4B8-4D44-6339-0172-AAC23215AE62}"/>
              </a:ext>
            </a:extLst>
          </p:cNvPr>
          <p:cNvPicPr>
            <a:picLocks noChangeAspect="1"/>
          </p:cNvPicPr>
          <p:nvPr/>
        </p:nvPicPr>
        <p:blipFill>
          <a:blip r:embed="rId3"/>
          <a:stretch>
            <a:fillRect/>
          </a:stretch>
        </p:blipFill>
        <p:spPr>
          <a:xfrm>
            <a:off x="4271278" y="1136749"/>
            <a:ext cx="7627234" cy="4292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4571886" cy="6858000"/>
          </a:xfrm>
          <a:prstGeom prst="rect">
            <a:avLst/>
          </a:prstGeom>
          <a:solidFill>
            <a:srgbClr val="CCE8FF"/>
          </a:solidFill>
          <a:ln/>
        </p:spPr>
        <p:txBody>
          <a:bodyPr/>
          <a:lstStyle/>
          <a:p>
            <a:endParaRPr lang="de-DE"/>
          </a:p>
        </p:txBody>
      </p:sp>
      <p:pic>
        <p:nvPicPr>
          <p:cNvPr id="3" name="Image 0" descr="preencoded.png"/>
          <p:cNvPicPr>
            <a:picLocks noChangeAspect="1"/>
          </p:cNvPicPr>
          <p:nvPr/>
        </p:nvPicPr>
        <p:blipFill>
          <a:blip r:embed="rId3"/>
          <a:stretch>
            <a:fillRect/>
          </a:stretch>
        </p:blipFill>
        <p:spPr>
          <a:xfrm>
            <a:off x="74412" y="480219"/>
            <a:ext cx="4423061" cy="5897563"/>
          </a:xfrm>
          <a:prstGeom prst="rect">
            <a:avLst/>
          </a:prstGeom>
        </p:spPr>
      </p:pic>
      <p:sp>
        <p:nvSpPr>
          <p:cNvPr id="4" name="Text 1"/>
          <p:cNvSpPr/>
          <p:nvPr/>
        </p:nvSpPr>
        <p:spPr>
          <a:xfrm>
            <a:off x="5240532" y="480219"/>
            <a:ext cx="6766196" cy="678656"/>
          </a:xfrm>
          <a:prstGeom prst="rect">
            <a:avLst/>
          </a:prstGeom>
          <a:noFill/>
          <a:ln/>
        </p:spPr>
        <p:txBody>
          <a:bodyPr wrap="square" lIns="0" tIns="0" rIns="0" bIns="0" rtlCol="0" anchor="t">
            <a:normAutofit fontScale="92500" lnSpcReduction="10000"/>
          </a:bodyPr>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Die Rolle der </a:t>
            </a:r>
            <a:r>
              <a:rPr lang="en-US" sz="2500" dirty="0" err="1">
                <a:solidFill>
                  <a:srgbClr val="006482"/>
                </a:solidFill>
                <a:latin typeface="Barlow Light" pitchFamily="34" charset="0"/>
                <a:ea typeface="Barlow Light" pitchFamily="34" charset="-122"/>
                <a:cs typeface="Barlow Light" pitchFamily="34" charset="-120"/>
              </a:rPr>
              <a:t>Fachkräfte</a:t>
            </a:r>
            <a:r>
              <a:rPr lang="en-US" sz="2500" dirty="0">
                <a:solidFill>
                  <a:srgbClr val="006482"/>
                </a:solidFill>
                <a:latin typeface="Barlow Light" pitchFamily="34" charset="0"/>
                <a:ea typeface="Barlow Light" pitchFamily="34" charset="-122"/>
                <a:cs typeface="Barlow Light" pitchFamily="34" charset="-120"/>
              </a:rPr>
              <a:t> des </a:t>
            </a:r>
            <a:r>
              <a:rPr lang="en-US" sz="2500" dirty="0" err="1">
                <a:solidFill>
                  <a:srgbClr val="006482"/>
                </a:solidFill>
                <a:latin typeface="Barlow Light" pitchFamily="34" charset="0"/>
                <a:ea typeface="Barlow Light" pitchFamily="34" charset="-122"/>
                <a:cs typeface="Barlow Light" pitchFamily="34" charset="-120"/>
              </a:rPr>
              <a:t>Gesundheitswesens</a:t>
            </a:r>
            <a:r>
              <a:rPr lang="en-US" sz="2500" dirty="0">
                <a:solidFill>
                  <a:srgbClr val="006482"/>
                </a:solidFill>
                <a:latin typeface="Barlow Light" pitchFamily="34" charset="0"/>
                <a:ea typeface="Barlow Light" pitchFamily="34" charset="-122"/>
                <a:cs typeface="Barlow Light" pitchFamily="34" charset="-120"/>
              </a:rPr>
              <a:t> (HCP)</a:t>
            </a:r>
            <a:endParaRPr lang="en-US" sz="25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89120" y="1499592"/>
            <a:ext cx="223237" cy="223242"/>
          </a:xfrm>
          <a:prstGeom prst="rect">
            <a:avLst/>
          </a:prstGeom>
        </p:spPr>
      </p:pic>
      <p:sp>
        <p:nvSpPr>
          <p:cNvPr id="6" name="Text 2"/>
          <p:cNvSpPr/>
          <p:nvPr/>
        </p:nvSpPr>
        <p:spPr>
          <a:xfrm>
            <a:off x="5717040" y="1494978"/>
            <a:ext cx="5813180" cy="232470"/>
          </a:xfrm>
          <a:prstGeom prst="rect">
            <a:avLst/>
          </a:prstGeom>
          <a:noFill/>
          <a:ln/>
        </p:spPr>
        <p:txBody>
          <a:bodyPr wrap="none" lIns="0" tIns="0" rIns="0" bIns="0" rtlCol="0" anchor="t"/>
          <a:lstStyle/>
          <a:p>
            <a:pPr marL="0" indent="0" algn="l">
              <a:lnSpc>
                <a:spcPct val="104000"/>
              </a:lnSpc>
              <a:buNone/>
            </a:pPr>
            <a:r>
              <a:rPr lang="en-US" sz="1450" b="1" dirty="0">
                <a:solidFill>
                  <a:srgbClr val="006482"/>
                </a:solidFill>
                <a:latin typeface="Barlow Light" pitchFamily="34" charset="0"/>
                <a:ea typeface="Barlow Light" pitchFamily="34" charset="-122"/>
                <a:cs typeface="Barlow Light" pitchFamily="34" charset="-120"/>
              </a:rPr>
              <a:t>Beteiligung an Entwicklung und klinischer Bewertung</a:t>
            </a:r>
            <a:endParaRPr lang="en-US" sz="1450" b="1" dirty="0"/>
          </a:p>
        </p:txBody>
      </p:sp>
      <p:sp>
        <p:nvSpPr>
          <p:cNvPr id="7" name="Text 3"/>
          <p:cNvSpPr/>
          <p:nvPr/>
        </p:nvSpPr>
        <p:spPr>
          <a:xfrm>
            <a:off x="5717040" y="1807815"/>
            <a:ext cx="5813180" cy="678656"/>
          </a:xfrm>
          <a:prstGeom prst="rect">
            <a:avLst/>
          </a:prstGeom>
          <a:noFill/>
          <a:ln/>
        </p:spPr>
        <p:txBody>
          <a:bodyPr wrap="square" lIns="0" tIns="0" rIns="0" bIns="0" rtlCol="0" anchor="t">
            <a:normAutofit/>
          </a:bodyPr>
          <a:lstStyle/>
          <a:p>
            <a:pPr marL="0" indent="0" algn="just">
              <a:lnSpc>
                <a:spcPct val="127000"/>
              </a:lnSpc>
              <a:buNone/>
            </a:pPr>
            <a:r>
              <a:rPr lang="en-US" sz="1150" dirty="0">
                <a:solidFill>
                  <a:srgbClr val="006482"/>
                </a:solidFill>
                <a:latin typeface="Barlow" pitchFamily="34" charset="0"/>
                <a:ea typeface="Barlow" pitchFamily="34" charset="-122"/>
                <a:cs typeface="Barlow" pitchFamily="34" charset="-120"/>
              </a:rPr>
              <a:t>HCPs sind an der Entwicklung und klinischen Bewertung von LBMZ beteiligt, die auf die Bedürfnisse von Patienten mit einer bestimmten Erkrankung, einem Störungsbild oder einem medizinischen Zustand zugeschnitten sind.</a:t>
            </a:r>
            <a:endParaRPr lang="en-US" sz="11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89120" y="2758976"/>
            <a:ext cx="223237" cy="223242"/>
          </a:xfrm>
          <a:prstGeom prst="rect">
            <a:avLst/>
          </a:prstGeom>
        </p:spPr>
      </p:pic>
      <p:sp>
        <p:nvSpPr>
          <p:cNvPr id="9" name="Text 4"/>
          <p:cNvSpPr/>
          <p:nvPr/>
        </p:nvSpPr>
        <p:spPr>
          <a:xfrm>
            <a:off x="5717040" y="2754362"/>
            <a:ext cx="5813180" cy="232470"/>
          </a:xfrm>
          <a:prstGeom prst="rect">
            <a:avLst/>
          </a:prstGeom>
          <a:noFill/>
          <a:ln/>
        </p:spPr>
        <p:txBody>
          <a:bodyPr wrap="none" lIns="0" tIns="0" rIns="0" bIns="0" rtlCol="0" anchor="t"/>
          <a:lstStyle/>
          <a:p>
            <a:pPr marL="0" indent="0" algn="l">
              <a:lnSpc>
                <a:spcPct val="104000"/>
              </a:lnSpc>
              <a:buNone/>
            </a:pPr>
            <a:r>
              <a:rPr lang="en-US" sz="1450" b="1" dirty="0">
                <a:solidFill>
                  <a:srgbClr val="006482"/>
                </a:solidFill>
                <a:latin typeface="Barlow Light" pitchFamily="34" charset="0"/>
                <a:ea typeface="Barlow Light" pitchFamily="34" charset="-122"/>
                <a:cs typeface="Barlow Light" pitchFamily="34" charset="-120"/>
              </a:rPr>
              <a:t>Screening auf Mangelernährungsrisiko</a:t>
            </a:r>
            <a:endParaRPr lang="en-US" sz="1450" b="1" dirty="0"/>
          </a:p>
        </p:txBody>
      </p:sp>
      <p:sp>
        <p:nvSpPr>
          <p:cNvPr id="10" name="Text 5"/>
          <p:cNvSpPr/>
          <p:nvPr/>
        </p:nvSpPr>
        <p:spPr>
          <a:xfrm>
            <a:off x="5717040" y="3067199"/>
            <a:ext cx="5813180" cy="678656"/>
          </a:xfrm>
          <a:prstGeom prst="rect">
            <a:avLst/>
          </a:prstGeom>
          <a:noFill/>
          <a:ln/>
        </p:spPr>
        <p:txBody>
          <a:bodyPr wrap="square" lIns="0" tIns="0" rIns="0" bIns="0" rtlCol="0" anchor="t">
            <a:normAutofit/>
          </a:bodyPr>
          <a:lstStyle/>
          <a:p>
            <a:pPr marL="0" indent="0" algn="just">
              <a:lnSpc>
                <a:spcPct val="127000"/>
              </a:lnSpc>
              <a:buNone/>
            </a:pPr>
            <a:r>
              <a:rPr lang="en-US" sz="1150" dirty="0">
                <a:solidFill>
                  <a:srgbClr val="006482"/>
                </a:solidFill>
                <a:latin typeface="Barlow" pitchFamily="34" charset="0"/>
                <a:ea typeface="Barlow" pitchFamily="34" charset="-122"/>
                <a:cs typeface="Barlow" pitchFamily="34" charset="-120"/>
              </a:rPr>
              <a:t>Systematisches Screening auf Mangelernährung oder das Risiko einer Mangelernährung im Zusammenhang mit der Erkrankung oder dem medizinischen Zustand sowie Beurteilung des individuellen Patientenbedarfs.</a:t>
            </a:r>
            <a:endParaRPr lang="en-US" sz="115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89120" y="4018359"/>
            <a:ext cx="223237" cy="223242"/>
          </a:xfrm>
          <a:prstGeom prst="rect">
            <a:avLst/>
          </a:prstGeom>
        </p:spPr>
      </p:pic>
      <p:sp>
        <p:nvSpPr>
          <p:cNvPr id="12" name="Text 6"/>
          <p:cNvSpPr/>
          <p:nvPr/>
        </p:nvSpPr>
        <p:spPr>
          <a:xfrm>
            <a:off x="5717040" y="4013746"/>
            <a:ext cx="5813180" cy="232470"/>
          </a:xfrm>
          <a:prstGeom prst="rect">
            <a:avLst/>
          </a:prstGeom>
          <a:noFill/>
          <a:ln/>
        </p:spPr>
        <p:txBody>
          <a:bodyPr wrap="none" lIns="0" tIns="0" rIns="0" bIns="0" rtlCol="0" anchor="t"/>
          <a:lstStyle/>
          <a:p>
            <a:pPr marL="0" indent="0" algn="l">
              <a:lnSpc>
                <a:spcPct val="104000"/>
              </a:lnSpc>
              <a:buNone/>
            </a:pPr>
            <a:r>
              <a:rPr lang="en-US" sz="1450" b="1" dirty="0">
                <a:solidFill>
                  <a:srgbClr val="006482"/>
                </a:solidFill>
                <a:latin typeface="Barlow Light" pitchFamily="34" charset="0"/>
                <a:ea typeface="Barlow Light" pitchFamily="34" charset="-122"/>
                <a:cs typeface="Barlow Light" pitchFamily="34" charset="-120"/>
              </a:rPr>
              <a:t>Empfehlung einer geeigneten Ernährungsintervention</a:t>
            </a:r>
            <a:endParaRPr lang="en-US" sz="1450" b="1" dirty="0"/>
          </a:p>
        </p:txBody>
      </p:sp>
      <p:sp>
        <p:nvSpPr>
          <p:cNvPr id="13" name="Text 7"/>
          <p:cNvSpPr/>
          <p:nvPr/>
        </p:nvSpPr>
        <p:spPr>
          <a:xfrm>
            <a:off x="5717040" y="4326582"/>
            <a:ext cx="5813180" cy="452438"/>
          </a:xfrm>
          <a:prstGeom prst="rect">
            <a:avLst/>
          </a:prstGeom>
          <a:noFill/>
          <a:ln/>
        </p:spPr>
        <p:txBody>
          <a:bodyPr wrap="square" lIns="0" tIns="0" rIns="0" bIns="0" rtlCol="0" anchor="t">
            <a:normAutofit/>
          </a:bodyPr>
          <a:lstStyle/>
          <a:p>
            <a:pPr marL="0" indent="0" algn="just">
              <a:lnSpc>
                <a:spcPct val="127000"/>
              </a:lnSpc>
              <a:buNone/>
            </a:pPr>
            <a:r>
              <a:rPr lang="en-US" sz="1150" dirty="0">
                <a:solidFill>
                  <a:srgbClr val="006482"/>
                </a:solidFill>
                <a:latin typeface="Barlow" pitchFamily="34" charset="0"/>
                <a:ea typeface="Barlow" pitchFamily="34" charset="-122"/>
                <a:cs typeface="Barlow" pitchFamily="34" charset="-120"/>
              </a:rPr>
              <a:t>Auswahl des </a:t>
            </a:r>
            <a:r>
              <a:rPr lang="en-US" sz="1150" dirty="0" err="1">
                <a:solidFill>
                  <a:srgbClr val="006482"/>
                </a:solidFill>
                <a:latin typeface="Barlow" pitchFamily="34" charset="0"/>
                <a:ea typeface="Barlow" pitchFamily="34" charset="-122"/>
                <a:cs typeface="Barlow" pitchFamily="34" charset="-120"/>
              </a:rPr>
              <a:t>geeigneten</a:t>
            </a:r>
            <a:r>
              <a:rPr lang="en-US" sz="1150" dirty="0">
                <a:solidFill>
                  <a:srgbClr val="006482"/>
                </a:solidFill>
                <a:latin typeface="Barlow" pitchFamily="34" charset="0"/>
                <a:ea typeface="Barlow" pitchFamily="34" charset="-122"/>
                <a:cs typeface="Barlow" pitchFamily="34" charset="-120"/>
              </a:rPr>
              <a:t> LBMZ oder der passenden Ernährungsintervention je nach Erkrankung, Behandlungsphase und Ernährungsstatus des Patienten.</a:t>
            </a:r>
            <a:endParaRPr lang="en-US" sz="1150" dirty="0"/>
          </a:p>
        </p:txBody>
      </p:sp>
      <p:pic>
        <p:nvPicPr>
          <p:cNvPr id="14"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89120" y="5051524"/>
            <a:ext cx="223237" cy="223242"/>
          </a:xfrm>
          <a:prstGeom prst="rect">
            <a:avLst/>
          </a:prstGeom>
        </p:spPr>
      </p:pic>
      <p:sp>
        <p:nvSpPr>
          <p:cNvPr id="15" name="Text 8"/>
          <p:cNvSpPr/>
          <p:nvPr/>
        </p:nvSpPr>
        <p:spPr>
          <a:xfrm>
            <a:off x="5717040" y="5046910"/>
            <a:ext cx="5813180" cy="232470"/>
          </a:xfrm>
          <a:prstGeom prst="rect">
            <a:avLst/>
          </a:prstGeom>
          <a:noFill/>
          <a:ln/>
        </p:spPr>
        <p:txBody>
          <a:bodyPr wrap="none" lIns="0" tIns="0" rIns="0" bIns="0" rtlCol="0" anchor="t"/>
          <a:lstStyle/>
          <a:p>
            <a:pPr marL="0" indent="0" algn="l">
              <a:lnSpc>
                <a:spcPct val="104000"/>
              </a:lnSpc>
              <a:buNone/>
            </a:pPr>
            <a:r>
              <a:rPr lang="en-US" sz="1450" b="1" dirty="0">
                <a:solidFill>
                  <a:srgbClr val="006482"/>
                </a:solidFill>
                <a:latin typeface="Barlow Light" pitchFamily="34" charset="0"/>
                <a:ea typeface="Barlow Light" pitchFamily="34" charset="-122"/>
                <a:cs typeface="Barlow Light" pitchFamily="34" charset="-120"/>
              </a:rPr>
              <a:t>Überwachung und Anpassung</a:t>
            </a:r>
            <a:endParaRPr lang="en-US" sz="1450" b="1" dirty="0"/>
          </a:p>
        </p:txBody>
      </p:sp>
      <p:sp>
        <p:nvSpPr>
          <p:cNvPr id="16" name="Text 9"/>
          <p:cNvSpPr/>
          <p:nvPr/>
        </p:nvSpPr>
        <p:spPr>
          <a:xfrm>
            <a:off x="5717040" y="5359747"/>
            <a:ext cx="5813180" cy="678656"/>
          </a:xfrm>
          <a:prstGeom prst="rect">
            <a:avLst/>
          </a:prstGeom>
          <a:noFill/>
          <a:ln/>
        </p:spPr>
        <p:txBody>
          <a:bodyPr wrap="square" lIns="0" tIns="0" rIns="0" bIns="0" rtlCol="0" anchor="t">
            <a:normAutofit/>
          </a:bodyPr>
          <a:lstStyle/>
          <a:p>
            <a:pPr marL="0" indent="0" algn="just">
              <a:lnSpc>
                <a:spcPct val="127000"/>
              </a:lnSpc>
              <a:buNone/>
            </a:pPr>
            <a:r>
              <a:rPr lang="en-US" sz="1150" dirty="0">
                <a:solidFill>
                  <a:srgbClr val="006482"/>
                </a:solidFill>
                <a:latin typeface="Barlow" pitchFamily="34" charset="0"/>
                <a:ea typeface="Barlow" pitchFamily="34" charset="-122"/>
                <a:cs typeface="Barlow" pitchFamily="34" charset="-120"/>
              </a:rPr>
              <a:t>Laufende Überwachung der LBMZ-</a:t>
            </a:r>
            <a:r>
              <a:rPr lang="en-US" sz="1150" dirty="0" err="1">
                <a:solidFill>
                  <a:srgbClr val="006482"/>
                </a:solidFill>
                <a:latin typeface="Barlow" pitchFamily="34" charset="0"/>
                <a:ea typeface="Barlow" pitchFamily="34" charset="-122"/>
                <a:cs typeface="Barlow" pitchFamily="34" charset="-120"/>
              </a:rPr>
              <a:t>Anwendung</a:t>
            </a:r>
            <a:r>
              <a:rPr lang="en-US" sz="1150" dirty="0">
                <a:solidFill>
                  <a:srgbClr val="006482"/>
                </a:solidFill>
                <a:latin typeface="Barlow" pitchFamily="34" charset="0"/>
                <a:ea typeface="Barlow" pitchFamily="34" charset="-122"/>
                <a:cs typeface="Barlow" pitchFamily="34" charset="-120"/>
              </a:rPr>
              <a:t> und des Ernährungsstatus. Beratung des Patienten zur Fortsetzung, Anpassung oder, wenn geeignet, Einstellung der LBMZ-</a:t>
            </a:r>
            <a:r>
              <a:rPr lang="en-US" sz="1150" dirty="0" err="1">
                <a:solidFill>
                  <a:srgbClr val="006482"/>
                </a:solidFill>
                <a:latin typeface="Barlow" pitchFamily="34" charset="0"/>
                <a:ea typeface="Barlow" pitchFamily="34" charset="-122"/>
                <a:cs typeface="Barlow" pitchFamily="34" charset="-120"/>
              </a:rPr>
              <a:t>Anwendung</a:t>
            </a:r>
            <a:r>
              <a:rPr lang="en-US" sz="1150" dirty="0">
                <a:solidFill>
                  <a:srgbClr val="006482"/>
                </a:solidFill>
                <a:latin typeface="Barlow" pitchFamily="34" charset="0"/>
                <a:ea typeface="Barlow" pitchFamily="34" charset="-122"/>
                <a:cs typeface="Barlow" pitchFamily="34" charset="-120"/>
              </a:rPr>
              <a:t> im Verlauf der medizinischen Behandlung.</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227A6-1BC4-F251-1C04-B7578D0CB77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1ABE48B-3FC6-0A43-A9E9-AFB0CC74447C}"/>
              </a:ext>
            </a:extLst>
          </p:cNvPr>
          <p:cNvSpPr/>
          <p:nvPr/>
        </p:nvSpPr>
        <p:spPr>
          <a:xfrm>
            <a:off x="661475" y="470198"/>
            <a:ext cx="10868745" cy="299244"/>
          </a:xfrm>
          <a:prstGeom prst="rect">
            <a:avLst/>
          </a:prstGeom>
          <a:noFill/>
          <a:ln/>
        </p:spPr>
        <p:txBody>
          <a:bodyPr wrap="none" lIns="0" tIns="0" rIns="0" bIns="0" rtlCol="0" anchor="t"/>
          <a:lstStyle/>
          <a:p>
            <a:pPr marL="0" indent="0" algn="l">
              <a:lnSpc>
                <a:spcPct val="104000"/>
              </a:lnSpc>
              <a:buNone/>
            </a:pPr>
            <a:r>
              <a:rPr lang="en-US" sz="2500" dirty="0">
                <a:solidFill>
                  <a:srgbClr val="006482"/>
                </a:solidFill>
                <a:latin typeface="Barlow Light" pitchFamily="34" charset="0"/>
                <a:ea typeface="Barlow Light" pitchFamily="34" charset="-122"/>
                <a:cs typeface="Barlow Light" pitchFamily="34" charset="-120"/>
              </a:rPr>
              <a:t>Fallstudien – Anwendung von LBMZ</a:t>
            </a:r>
            <a:endParaRPr lang="en-US" sz="2500" dirty="0"/>
          </a:p>
        </p:txBody>
      </p:sp>
      <p:sp>
        <p:nvSpPr>
          <p:cNvPr id="4" name="Shape 1">
            <a:extLst>
              <a:ext uri="{FF2B5EF4-FFF2-40B4-BE49-F238E27FC236}">
                <a16:creationId xmlns:a16="http://schemas.microsoft.com/office/drawing/2014/main" id="{C368E05B-2A21-DE8B-354B-E299CBF815F8}"/>
              </a:ext>
            </a:extLst>
          </p:cNvPr>
          <p:cNvSpPr/>
          <p:nvPr/>
        </p:nvSpPr>
        <p:spPr>
          <a:xfrm>
            <a:off x="690677" y="3009609"/>
            <a:ext cx="5406592" cy="1930676"/>
          </a:xfrm>
          <a:prstGeom prst="roundRect">
            <a:avLst>
              <a:gd name="adj" fmla="val 4620"/>
            </a:avLst>
          </a:prstGeom>
          <a:solidFill>
            <a:srgbClr val="CCE8FF"/>
          </a:solidFill>
          <a:ln w="6350">
            <a:solidFill>
              <a:srgbClr val="B2CEE5"/>
            </a:solidFill>
            <a:prstDash val="solid"/>
          </a:ln>
        </p:spPr>
        <p:txBody>
          <a:bodyPr/>
          <a:lstStyle/>
          <a:p>
            <a:endParaRPr lang="de-DE" sz="1400"/>
          </a:p>
        </p:txBody>
      </p:sp>
      <p:sp>
        <p:nvSpPr>
          <p:cNvPr id="5" name="Text 2">
            <a:extLst>
              <a:ext uri="{FF2B5EF4-FFF2-40B4-BE49-F238E27FC236}">
                <a16:creationId xmlns:a16="http://schemas.microsoft.com/office/drawing/2014/main" id="{CB2BAA40-CDBC-F9D8-5007-EF771867D4A1}"/>
              </a:ext>
            </a:extLst>
          </p:cNvPr>
          <p:cNvSpPr/>
          <p:nvPr/>
        </p:nvSpPr>
        <p:spPr>
          <a:xfrm>
            <a:off x="792770" y="3133931"/>
            <a:ext cx="3381786" cy="149523"/>
          </a:xfrm>
          <a:prstGeom prst="rect">
            <a:avLst/>
          </a:prstGeom>
          <a:noFill/>
          <a:ln/>
        </p:spPr>
        <p:txBody>
          <a:bodyPr wrap="none" lIns="0" tIns="0" rIns="0" bIns="0" rtlCol="0" anchor="t"/>
          <a:lstStyle/>
          <a:p>
            <a:pPr marL="0" indent="0" algn="l">
              <a:lnSpc>
                <a:spcPct val="104000"/>
              </a:lnSpc>
              <a:buNone/>
            </a:pPr>
            <a:r>
              <a:rPr lang="en-US" sz="1400" b="1" dirty="0">
                <a:solidFill>
                  <a:srgbClr val="006482"/>
                </a:solidFill>
                <a:latin typeface="Barlow Light" pitchFamily="34" charset="0"/>
                <a:ea typeface="Barlow Light" pitchFamily="34" charset="-122"/>
                <a:cs typeface="Barlow Light" pitchFamily="34" charset="-120"/>
              </a:rPr>
              <a:t>Schlaganfall – Sondenernährung</a:t>
            </a:r>
            <a:endParaRPr lang="en-US" sz="1400" b="1" dirty="0"/>
          </a:p>
        </p:txBody>
      </p:sp>
      <p:sp>
        <p:nvSpPr>
          <p:cNvPr id="6" name="Text 3">
            <a:extLst>
              <a:ext uri="{FF2B5EF4-FFF2-40B4-BE49-F238E27FC236}">
                <a16:creationId xmlns:a16="http://schemas.microsoft.com/office/drawing/2014/main" id="{B569C7AB-5416-7B15-FA1C-86283DEDFC0B}"/>
              </a:ext>
            </a:extLst>
          </p:cNvPr>
          <p:cNvSpPr/>
          <p:nvPr/>
        </p:nvSpPr>
        <p:spPr>
          <a:xfrm>
            <a:off x="792769" y="3479942"/>
            <a:ext cx="5202405" cy="483394"/>
          </a:xfrm>
          <a:prstGeom prst="rect">
            <a:avLst/>
          </a:prstGeom>
          <a:noFill/>
          <a:ln/>
        </p:spPr>
        <p:txBody>
          <a:bodyPr wrap="square" lIns="0" tIns="0" rIns="0" bIns="0" rtlCol="0" anchor="t">
            <a:noAutofit/>
          </a:bodyPr>
          <a:lstStyle/>
          <a:p>
            <a:pPr algn="just">
              <a:lnSpc>
                <a:spcPct val="105000"/>
              </a:lnSpc>
            </a:pPr>
            <a:r>
              <a:rPr lang="en-US" sz="1400" dirty="0" err="1">
                <a:solidFill>
                  <a:srgbClr val="006482"/>
                </a:solidFill>
                <a:latin typeface="Barlow" pitchFamily="34" charset="0"/>
                <a:ea typeface="Barlow" pitchFamily="34" charset="-122"/>
                <a:cs typeface="Barlow" pitchFamily="34" charset="-120"/>
              </a:rPr>
              <a:t>Schlaganfall</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kann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zu</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neurologischen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Schäden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führen</a:t>
            </a:r>
            <a:r>
              <a:rPr lang="en-US" sz="1400" dirty="0">
                <a:solidFill>
                  <a:srgbClr val="006482"/>
                </a:solidFill>
                <a:latin typeface="Barlow" pitchFamily="34" charset="0"/>
                <a:ea typeface="Barlow" pitchFamily="34" charset="-122"/>
                <a:cs typeface="Barlow" pitchFamily="34" charset="-120"/>
              </a:rPr>
              <a:t>, die </a:t>
            </a:r>
            <a:r>
              <a:rPr lang="en-US" sz="1400" dirty="0" err="1">
                <a:solidFill>
                  <a:srgbClr val="006482"/>
                </a:solidFill>
                <a:latin typeface="Barlow" pitchFamily="34" charset="0"/>
                <a:ea typeface="Barlow" pitchFamily="34" charset="-122"/>
                <a:cs typeface="Barlow" pitchFamily="34" charset="-120"/>
              </a:rPr>
              <a:t>Dysphagie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verursachen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können</a:t>
            </a:r>
            <a:r>
              <a:rPr lang="en-US" sz="1400" dirty="0">
                <a:solidFill>
                  <a:srgbClr val="006482"/>
                </a:solidFill>
                <a:latin typeface="Barlow" pitchFamily="34" charset="0"/>
                <a:ea typeface="Barlow" pitchFamily="34" charset="-122"/>
                <a:cs typeface="Barlow" pitchFamily="34" charset="-120"/>
              </a:rPr>
              <a:t> – </a:t>
            </a:r>
            <a:r>
              <a:rPr lang="en-US" sz="1400" dirty="0" err="1">
                <a:solidFill>
                  <a:srgbClr val="006482"/>
                </a:solidFill>
                <a:latin typeface="Barlow" pitchFamily="34" charset="0"/>
                <a:ea typeface="Barlow" pitchFamily="34" charset="-122"/>
                <a:cs typeface="Barlow" pitchFamily="34" charset="-120"/>
              </a:rPr>
              <a:t>eine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Störung</a:t>
            </a:r>
            <a:r>
              <a:rPr lang="en-US" sz="1400" dirty="0">
                <a:solidFill>
                  <a:srgbClr val="006482"/>
                </a:solidFill>
                <a:latin typeface="Barlow" pitchFamily="34" charset="0"/>
                <a:ea typeface="Barlow" pitchFamily="34" charset="-122"/>
                <a:cs typeface="Barlow" pitchFamily="34" charset="-120"/>
              </a:rPr>
              <a:t> des </a:t>
            </a:r>
            <a:r>
              <a:rPr lang="en-US" sz="1400" dirty="0" err="1">
                <a:solidFill>
                  <a:srgbClr val="006482"/>
                </a:solidFill>
                <a:latin typeface="Barlow" pitchFamily="34" charset="0"/>
                <a:ea typeface="Barlow" pitchFamily="34" charset="-122"/>
                <a:cs typeface="Barlow" pitchFamily="34" charset="-120"/>
              </a:rPr>
              <a:t>Schluckvorgangs</a:t>
            </a:r>
            <a:r>
              <a:rPr lang="en-US" sz="1400" dirty="0">
                <a:solidFill>
                  <a:srgbClr val="006482"/>
                </a:solidFill>
                <a:latin typeface="Barlow" pitchFamily="34" charset="0"/>
                <a:ea typeface="Barlow" pitchFamily="34" charset="-122"/>
                <a:cs typeface="Barlow" pitchFamily="34" charset="-120"/>
              </a:rPr>
              <a:t>. In der </a:t>
            </a:r>
            <a:r>
              <a:rPr lang="en-US" sz="1400" dirty="0" err="1">
                <a:solidFill>
                  <a:srgbClr val="006482"/>
                </a:solidFill>
                <a:latin typeface="Barlow" pitchFamily="34" charset="0"/>
                <a:ea typeface="Barlow" pitchFamily="34" charset="-122"/>
                <a:cs typeface="Barlow" pitchFamily="34" charset="-120"/>
              </a:rPr>
              <a:t>Frühphase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kann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eine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vollständige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Ernährung</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über</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eine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enterale</a:t>
            </a:r>
            <a:r>
              <a:rPr lang="en-US" sz="1400" dirty="0">
                <a:solidFill>
                  <a:srgbClr val="006482"/>
                </a:solidFill>
                <a:latin typeface="Barlow" pitchFamily="34" charset="0"/>
                <a:ea typeface="Barlow" pitchFamily="34" charset="-122"/>
                <a:cs typeface="Barlow" pitchFamily="34" charset="-120"/>
              </a:rPr>
              <a:t> Sonde </a:t>
            </a:r>
            <a:r>
              <a:rPr lang="en-US" sz="1400" dirty="0" err="1">
                <a:solidFill>
                  <a:srgbClr val="006482"/>
                </a:solidFill>
                <a:latin typeface="Barlow" pitchFamily="34" charset="0"/>
                <a:ea typeface="Barlow" pitchFamily="34" charset="-122"/>
                <a:cs typeface="Barlow" pitchFamily="34" charset="-120"/>
              </a:rPr>
              <a:t>erforderlich</a:t>
            </a:r>
            <a:r>
              <a:rPr lang="en-US" sz="1400" dirty="0">
                <a:solidFill>
                  <a:srgbClr val="006482"/>
                </a:solidFill>
                <a:latin typeface="Barlow" pitchFamily="34" charset="0"/>
                <a:ea typeface="Barlow" pitchFamily="34" charset="-122"/>
                <a:cs typeface="Barlow" pitchFamily="34" charset="-120"/>
              </a:rPr>
              <a:t> sein. </a:t>
            </a:r>
            <a:r>
              <a:rPr lang="en-US" sz="1400" dirty="0" err="1">
                <a:solidFill>
                  <a:srgbClr val="006482"/>
                </a:solidFill>
                <a:latin typeface="Barlow" pitchFamily="34" charset="0"/>
                <a:ea typeface="Barlow" pitchFamily="34" charset="-122"/>
                <a:cs typeface="Barlow" pitchFamily="34" charset="-120"/>
              </a:rPr>
              <a:t>Während</a:t>
            </a:r>
            <a:r>
              <a:rPr lang="en-US" sz="1400" dirty="0">
                <a:solidFill>
                  <a:srgbClr val="006482"/>
                </a:solidFill>
                <a:latin typeface="Barlow" pitchFamily="34" charset="0"/>
                <a:ea typeface="Barlow" pitchFamily="34" charset="-122"/>
                <a:cs typeface="Barlow" pitchFamily="34" charset="-120"/>
              </a:rPr>
              <a:t> der </a:t>
            </a:r>
            <a:r>
              <a:rPr lang="en-US" sz="1400" dirty="0" err="1">
                <a:solidFill>
                  <a:srgbClr val="006482"/>
                </a:solidFill>
                <a:latin typeface="Barlow" pitchFamily="34" charset="0"/>
                <a:ea typeface="Barlow" pitchFamily="34" charset="-122"/>
                <a:cs typeface="Barlow" pitchFamily="34" charset="-120"/>
              </a:rPr>
              <a:t>Genesung</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müssen</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möglicherweise</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Lebensmittel</a:t>
            </a:r>
            <a:r>
              <a:rPr lang="en-US" sz="1400" dirty="0">
                <a:solidFill>
                  <a:srgbClr val="006482"/>
                </a:solidFill>
                <a:latin typeface="Barlow" pitchFamily="34" charset="0"/>
                <a:ea typeface="Barlow" pitchFamily="34" charset="-122"/>
                <a:cs typeface="Barlow" pitchFamily="34" charset="-120"/>
              </a:rPr>
              <a:t>-und  </a:t>
            </a:r>
            <a:r>
              <a:rPr lang="en-US" sz="1400" dirty="0" err="1">
                <a:solidFill>
                  <a:srgbClr val="006482"/>
                </a:solidFill>
                <a:latin typeface="Barlow" pitchFamily="34" charset="0"/>
                <a:ea typeface="Barlow" pitchFamily="34" charset="-122"/>
                <a:cs typeface="Barlow" pitchFamily="34" charset="-120"/>
              </a:rPr>
              <a:t>Flüssigkeitstextur</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angepasst</a:t>
            </a:r>
            <a:r>
              <a:rPr lang="en-US" sz="1400" dirty="0">
                <a:solidFill>
                  <a:srgbClr val="006482"/>
                </a:solidFill>
                <a:latin typeface="Barlow" pitchFamily="34" charset="0"/>
                <a:ea typeface="Barlow" pitchFamily="34" charset="-122"/>
                <a:cs typeface="Barlow" pitchFamily="34" charset="-120"/>
              </a:rPr>
              <a:t> </a:t>
            </a:r>
            <a:r>
              <a:rPr lang="en-US" sz="1400" dirty="0" err="1">
                <a:solidFill>
                  <a:srgbClr val="006482"/>
                </a:solidFill>
                <a:latin typeface="Barlow" pitchFamily="34" charset="0"/>
                <a:ea typeface="Barlow" pitchFamily="34" charset="-122"/>
                <a:cs typeface="Barlow" pitchFamily="34" charset="-120"/>
              </a:rPr>
              <a:t>werden</a:t>
            </a:r>
            <a:r>
              <a:rPr lang="en-US" sz="1400" dirty="0">
                <a:solidFill>
                  <a:srgbClr val="006482"/>
                </a:solidFill>
                <a:latin typeface="Barlow" pitchFamily="34" charset="0"/>
                <a:ea typeface="Barlow" pitchFamily="34" charset="-122"/>
                <a:cs typeface="Barlow" pitchFamily="34" charset="-120"/>
              </a:rPr>
              <a:t>.</a:t>
            </a:r>
            <a:endParaRPr lang="en-US" sz="1400" dirty="0"/>
          </a:p>
        </p:txBody>
      </p:sp>
      <p:sp>
        <p:nvSpPr>
          <p:cNvPr id="7" name="Shape 4">
            <a:extLst>
              <a:ext uri="{FF2B5EF4-FFF2-40B4-BE49-F238E27FC236}">
                <a16:creationId xmlns:a16="http://schemas.microsoft.com/office/drawing/2014/main" id="{E367D229-4D04-977D-D19B-9EED1F3C9AEE}"/>
              </a:ext>
            </a:extLst>
          </p:cNvPr>
          <p:cNvSpPr/>
          <p:nvPr/>
        </p:nvSpPr>
        <p:spPr>
          <a:xfrm>
            <a:off x="690676" y="1157210"/>
            <a:ext cx="5482385" cy="1577364"/>
          </a:xfrm>
          <a:prstGeom prst="roundRect">
            <a:avLst>
              <a:gd name="adj" fmla="val 4620"/>
            </a:avLst>
          </a:prstGeom>
          <a:solidFill>
            <a:srgbClr val="CCE8FF"/>
          </a:solidFill>
          <a:ln w="6350">
            <a:solidFill>
              <a:srgbClr val="B2CEE5"/>
            </a:solidFill>
            <a:prstDash val="solid"/>
          </a:ln>
        </p:spPr>
        <p:txBody>
          <a:bodyPr/>
          <a:lstStyle/>
          <a:p>
            <a:endParaRPr lang="de-DE" sz="1400"/>
          </a:p>
        </p:txBody>
      </p:sp>
      <p:sp>
        <p:nvSpPr>
          <p:cNvPr id="8" name="Text 5">
            <a:extLst>
              <a:ext uri="{FF2B5EF4-FFF2-40B4-BE49-F238E27FC236}">
                <a16:creationId xmlns:a16="http://schemas.microsoft.com/office/drawing/2014/main" id="{68CD2D2D-C5E3-2C12-4182-0C0FAF164353}"/>
              </a:ext>
            </a:extLst>
          </p:cNvPr>
          <p:cNvSpPr/>
          <p:nvPr/>
        </p:nvSpPr>
        <p:spPr>
          <a:xfrm>
            <a:off x="862772" y="1303292"/>
            <a:ext cx="3381786" cy="149523"/>
          </a:xfrm>
          <a:prstGeom prst="rect">
            <a:avLst/>
          </a:prstGeom>
          <a:noFill/>
          <a:ln/>
        </p:spPr>
        <p:txBody>
          <a:bodyPr wrap="none" lIns="0" tIns="0" rIns="0" bIns="0" rtlCol="0" anchor="t"/>
          <a:lstStyle/>
          <a:p>
            <a:pPr marL="0" indent="0" algn="l">
              <a:lnSpc>
                <a:spcPct val="104000"/>
              </a:lnSpc>
              <a:buNone/>
            </a:pPr>
            <a:r>
              <a:rPr lang="en-US" sz="1400" b="1" dirty="0">
                <a:solidFill>
                  <a:srgbClr val="006482"/>
                </a:solidFill>
                <a:latin typeface="Barlow Light" pitchFamily="34" charset="0"/>
                <a:ea typeface="Barlow Light" pitchFamily="34" charset="-122"/>
                <a:cs typeface="Barlow Light" pitchFamily="34" charset="-120"/>
              </a:rPr>
              <a:t>MSUD – Angeborene Stoffwechselstörung</a:t>
            </a:r>
            <a:endParaRPr lang="en-US" sz="1400" b="1" dirty="0"/>
          </a:p>
        </p:txBody>
      </p:sp>
      <p:sp>
        <p:nvSpPr>
          <p:cNvPr id="9" name="Text 6">
            <a:extLst>
              <a:ext uri="{FF2B5EF4-FFF2-40B4-BE49-F238E27FC236}">
                <a16:creationId xmlns:a16="http://schemas.microsoft.com/office/drawing/2014/main" id="{25DCB16D-3A3E-225E-055C-61EDC236F0EE}"/>
              </a:ext>
            </a:extLst>
          </p:cNvPr>
          <p:cNvSpPr/>
          <p:nvPr/>
        </p:nvSpPr>
        <p:spPr>
          <a:xfrm>
            <a:off x="862772" y="1631447"/>
            <a:ext cx="5234498" cy="1020562"/>
          </a:xfrm>
          <a:prstGeom prst="rect">
            <a:avLst/>
          </a:prstGeom>
          <a:noFill/>
          <a:ln/>
        </p:spPr>
        <p:txBody>
          <a:bodyPr wrap="square" lIns="0" tIns="0" rIns="0" bIns="0" rtlCol="0" anchor="t">
            <a:normAutofit lnSpcReduction="10000"/>
          </a:bodyPr>
          <a:lstStyle/>
          <a:p>
            <a:pPr marL="0" indent="0" algn="just">
              <a:lnSpc>
                <a:spcPct val="105000"/>
              </a:lnSpc>
              <a:buNone/>
            </a:pPr>
            <a:r>
              <a:rPr lang="de-DE" sz="1400" dirty="0" err="1">
                <a:solidFill>
                  <a:srgbClr val="006482"/>
                </a:solidFill>
                <a:latin typeface="Barlow" pitchFamily="34" charset="0"/>
                <a:ea typeface="Barlow" pitchFamily="34" charset="-122"/>
                <a:cs typeface="Barlow" pitchFamily="34" charset="-120"/>
              </a:rPr>
              <a:t>Ahornsirupkrankheit</a:t>
            </a:r>
            <a:r>
              <a:rPr lang="de-DE" sz="1400" dirty="0">
                <a:solidFill>
                  <a:srgbClr val="006482"/>
                </a:solidFill>
                <a:latin typeface="Barlow" pitchFamily="34" charset="0"/>
                <a:ea typeface="Barlow" pitchFamily="34" charset="-122"/>
                <a:cs typeface="Barlow" pitchFamily="34" charset="-120"/>
              </a:rPr>
              <a:t> ist eine angeborene Stoffwechselstörung. Patientinnen und Patienten mit MSUD können bestimmte Aminosäuren aus Nahrungsprotein nicht verstoffwechseln . Die Ernährungsintervention beinhaltet eine sehr eiweißarme Diät mit einem spezialisierten Proteinsubstitut.</a:t>
            </a:r>
          </a:p>
        </p:txBody>
      </p:sp>
      <p:sp>
        <p:nvSpPr>
          <p:cNvPr id="10" name="Shape 7">
            <a:extLst>
              <a:ext uri="{FF2B5EF4-FFF2-40B4-BE49-F238E27FC236}">
                <a16:creationId xmlns:a16="http://schemas.microsoft.com/office/drawing/2014/main" id="{29B825BD-8D49-15FE-DB7C-55BCE2B2D417}"/>
              </a:ext>
            </a:extLst>
          </p:cNvPr>
          <p:cNvSpPr/>
          <p:nvPr/>
        </p:nvSpPr>
        <p:spPr>
          <a:xfrm>
            <a:off x="6454194" y="2031858"/>
            <a:ext cx="5310287" cy="1662453"/>
          </a:xfrm>
          <a:prstGeom prst="roundRect">
            <a:avLst>
              <a:gd name="adj" fmla="val 4620"/>
            </a:avLst>
          </a:prstGeom>
          <a:solidFill>
            <a:srgbClr val="CCE8FF"/>
          </a:solidFill>
          <a:ln w="6350">
            <a:solidFill>
              <a:srgbClr val="B2CEE5"/>
            </a:solidFill>
            <a:prstDash val="solid"/>
          </a:ln>
        </p:spPr>
        <p:txBody>
          <a:bodyPr/>
          <a:lstStyle/>
          <a:p>
            <a:endParaRPr lang="de-DE" sz="1400"/>
          </a:p>
        </p:txBody>
      </p:sp>
      <p:sp>
        <p:nvSpPr>
          <p:cNvPr id="11" name="Text 8">
            <a:extLst>
              <a:ext uri="{FF2B5EF4-FFF2-40B4-BE49-F238E27FC236}">
                <a16:creationId xmlns:a16="http://schemas.microsoft.com/office/drawing/2014/main" id="{33A66641-3383-900C-6622-6D2E2F202D3F}"/>
              </a:ext>
            </a:extLst>
          </p:cNvPr>
          <p:cNvSpPr/>
          <p:nvPr/>
        </p:nvSpPr>
        <p:spPr>
          <a:xfrm>
            <a:off x="6568031" y="2115422"/>
            <a:ext cx="3381786" cy="149523"/>
          </a:xfrm>
          <a:prstGeom prst="rect">
            <a:avLst/>
          </a:prstGeom>
          <a:noFill/>
          <a:ln/>
        </p:spPr>
        <p:txBody>
          <a:bodyPr wrap="none" lIns="0" tIns="0" rIns="0" bIns="0" rtlCol="0" anchor="t"/>
          <a:lstStyle/>
          <a:p>
            <a:pPr marL="0" indent="0" algn="l">
              <a:lnSpc>
                <a:spcPct val="104000"/>
              </a:lnSpc>
              <a:buNone/>
            </a:pPr>
            <a:r>
              <a:rPr lang="en-US" sz="1400" b="1" dirty="0">
                <a:solidFill>
                  <a:srgbClr val="006482"/>
                </a:solidFill>
                <a:latin typeface="Barlow Light" pitchFamily="34" charset="0"/>
                <a:ea typeface="Barlow Light" pitchFamily="34" charset="-122"/>
                <a:cs typeface="Barlow Light" pitchFamily="34" charset="-120"/>
              </a:rPr>
              <a:t>Krebs – Krankheitsbedingte Mangelernährung</a:t>
            </a:r>
            <a:endParaRPr lang="en-US" sz="1400" b="1" dirty="0"/>
          </a:p>
        </p:txBody>
      </p:sp>
      <p:sp>
        <p:nvSpPr>
          <p:cNvPr id="12" name="Text 9">
            <a:extLst>
              <a:ext uri="{FF2B5EF4-FFF2-40B4-BE49-F238E27FC236}">
                <a16:creationId xmlns:a16="http://schemas.microsoft.com/office/drawing/2014/main" id="{243A82D0-84C1-C675-4092-EBE01229F12C}"/>
              </a:ext>
            </a:extLst>
          </p:cNvPr>
          <p:cNvSpPr/>
          <p:nvPr/>
        </p:nvSpPr>
        <p:spPr>
          <a:xfrm>
            <a:off x="6568031" y="2443235"/>
            <a:ext cx="5081717" cy="1084173"/>
          </a:xfrm>
          <a:prstGeom prst="rect">
            <a:avLst/>
          </a:prstGeom>
          <a:noFill/>
          <a:ln/>
        </p:spPr>
        <p:txBody>
          <a:bodyPr wrap="square" lIns="0" tIns="0" rIns="0" bIns="0" rtlCol="0" anchor="t">
            <a:noAutofit/>
          </a:bodyPr>
          <a:lstStyle/>
          <a:p>
            <a:pPr marL="0" indent="0" algn="just">
              <a:lnSpc>
                <a:spcPct val="105000"/>
              </a:lnSpc>
              <a:buNone/>
            </a:pPr>
            <a:r>
              <a:rPr lang="en-US" sz="1400" dirty="0">
                <a:solidFill>
                  <a:srgbClr val="006482"/>
                </a:solidFill>
                <a:latin typeface="Barlow" pitchFamily="34" charset="0"/>
                <a:ea typeface="Barlow" pitchFamily="34" charset="-122"/>
                <a:cs typeface="Barlow" pitchFamily="34" charset="-120"/>
              </a:rPr>
              <a:t>Krebs führt zu Müdigkeit, Appetitlosigkeit und verminderter Nahrungsaufnahme. Chemotherapie und Strahlentherapie können zusätzliche Nebenwirkungen verursachen. Ernährungsunterstützung muss in allen Krankheitsstadien berücksichtigt werden.</a:t>
            </a:r>
            <a:endParaRPr lang="en-US" sz="1400" dirty="0"/>
          </a:p>
        </p:txBody>
      </p:sp>
      <p:grpSp>
        <p:nvGrpSpPr>
          <p:cNvPr id="3" name="Gruppieren 2">
            <a:extLst>
              <a:ext uri="{FF2B5EF4-FFF2-40B4-BE49-F238E27FC236}">
                <a16:creationId xmlns:a16="http://schemas.microsoft.com/office/drawing/2014/main" id="{5F3C8233-7758-02FA-F1B7-FFDCDB2167BC}"/>
              </a:ext>
            </a:extLst>
          </p:cNvPr>
          <p:cNvGrpSpPr/>
          <p:nvPr/>
        </p:nvGrpSpPr>
        <p:grpSpPr>
          <a:xfrm>
            <a:off x="661475" y="5184262"/>
            <a:ext cx="5406592" cy="1447739"/>
            <a:chOff x="345749" y="5266827"/>
            <a:chExt cx="5406592" cy="1447739"/>
          </a:xfrm>
        </p:grpSpPr>
        <p:sp>
          <p:nvSpPr>
            <p:cNvPr id="13" name="Shape 10">
              <a:extLst>
                <a:ext uri="{FF2B5EF4-FFF2-40B4-BE49-F238E27FC236}">
                  <a16:creationId xmlns:a16="http://schemas.microsoft.com/office/drawing/2014/main" id="{35BFB14D-DBE0-C5B0-C00B-4A17645B11F2}"/>
                </a:ext>
              </a:extLst>
            </p:cNvPr>
            <p:cNvSpPr/>
            <p:nvPr/>
          </p:nvSpPr>
          <p:spPr>
            <a:xfrm>
              <a:off x="345749" y="5266827"/>
              <a:ext cx="5406592" cy="1447739"/>
            </a:xfrm>
            <a:prstGeom prst="roundRect">
              <a:avLst>
                <a:gd name="adj" fmla="val 5365"/>
              </a:avLst>
            </a:prstGeom>
            <a:solidFill>
              <a:srgbClr val="CCE8FF"/>
            </a:solidFill>
            <a:ln w="6350">
              <a:solidFill>
                <a:srgbClr val="B2CEE5"/>
              </a:solidFill>
              <a:prstDash val="solid"/>
            </a:ln>
          </p:spPr>
          <p:txBody>
            <a:bodyPr/>
            <a:lstStyle/>
            <a:p>
              <a:endParaRPr lang="de-DE" sz="1400"/>
            </a:p>
          </p:txBody>
        </p:sp>
        <p:sp>
          <p:nvSpPr>
            <p:cNvPr id="14" name="Text 11">
              <a:extLst>
                <a:ext uri="{FF2B5EF4-FFF2-40B4-BE49-F238E27FC236}">
                  <a16:creationId xmlns:a16="http://schemas.microsoft.com/office/drawing/2014/main" id="{CB6903A2-F26E-8838-D0C4-DE805DFEEC85}"/>
                </a:ext>
              </a:extLst>
            </p:cNvPr>
            <p:cNvSpPr/>
            <p:nvPr/>
          </p:nvSpPr>
          <p:spPr>
            <a:xfrm>
              <a:off x="447841" y="5279258"/>
              <a:ext cx="5202405" cy="149523"/>
            </a:xfrm>
            <a:prstGeom prst="rect">
              <a:avLst/>
            </a:prstGeom>
            <a:noFill/>
            <a:ln/>
          </p:spPr>
          <p:txBody>
            <a:bodyPr wrap="none" lIns="0" tIns="0" rIns="0" bIns="0" rtlCol="0" anchor="t"/>
            <a:lstStyle/>
            <a:p>
              <a:pPr marL="0" indent="0" algn="l">
                <a:lnSpc>
                  <a:spcPct val="104000"/>
                </a:lnSpc>
                <a:buNone/>
              </a:pPr>
              <a:r>
                <a:rPr lang="en-US" sz="1400" b="1" dirty="0">
                  <a:solidFill>
                    <a:srgbClr val="006482"/>
                  </a:solidFill>
                  <a:latin typeface="Barlow Light" pitchFamily="34" charset="0"/>
                  <a:ea typeface="Barlow Light" pitchFamily="34" charset="-122"/>
                  <a:cs typeface="Barlow Light" pitchFamily="34" charset="-120"/>
                </a:rPr>
                <a:t>Kuhmilchallergie</a:t>
              </a:r>
              <a:endParaRPr lang="en-US" sz="1400" b="1" dirty="0"/>
            </a:p>
          </p:txBody>
        </p:sp>
        <p:sp>
          <p:nvSpPr>
            <p:cNvPr id="15" name="Text 12">
              <a:extLst>
                <a:ext uri="{FF2B5EF4-FFF2-40B4-BE49-F238E27FC236}">
                  <a16:creationId xmlns:a16="http://schemas.microsoft.com/office/drawing/2014/main" id="{D5F5D7F5-ECA7-F8C4-62FB-303669A28D58}"/>
                </a:ext>
              </a:extLst>
            </p:cNvPr>
            <p:cNvSpPr/>
            <p:nvPr/>
          </p:nvSpPr>
          <p:spPr>
            <a:xfrm>
              <a:off x="447842" y="5521061"/>
              <a:ext cx="5202405" cy="1180805"/>
            </a:xfrm>
            <a:prstGeom prst="rect">
              <a:avLst/>
            </a:prstGeom>
            <a:noFill/>
            <a:ln/>
          </p:spPr>
          <p:txBody>
            <a:bodyPr wrap="square" lIns="0" tIns="0" rIns="0" bIns="0" rtlCol="0" anchor="t">
              <a:noAutofit/>
            </a:bodyPr>
            <a:lstStyle/>
            <a:p>
              <a:pPr marL="0" indent="0" algn="just">
                <a:lnSpc>
                  <a:spcPct val="105000"/>
                </a:lnSpc>
                <a:buNone/>
              </a:pPr>
              <a:r>
                <a:rPr lang="en-US" sz="1400" dirty="0">
                  <a:solidFill>
                    <a:srgbClr val="006482"/>
                  </a:solidFill>
                  <a:latin typeface="Barlow" pitchFamily="34" charset="0"/>
                  <a:ea typeface="Barlow" pitchFamily="34" charset="-122"/>
                  <a:cs typeface="Barlow" pitchFamily="34" charset="-120"/>
                </a:rPr>
                <a:t>Schätzungsweise 2-3 % der Säuglinge entwickeln eine Kuhmilchallergie. Betroffene mit schwerer Allergie, die nicht gestillt werden können, benötigen von der Diagnosestellung an spezialisierte FSMP-Formeln für normales Wachstum und normale Entwicklung.</a:t>
              </a:r>
              <a:endParaRPr lang="en-US" sz="1400" dirty="0"/>
            </a:p>
          </p:txBody>
        </p:sp>
      </p:grpSp>
      <p:sp>
        <p:nvSpPr>
          <p:cNvPr id="16" name="Shape 13">
            <a:extLst>
              <a:ext uri="{FF2B5EF4-FFF2-40B4-BE49-F238E27FC236}">
                <a16:creationId xmlns:a16="http://schemas.microsoft.com/office/drawing/2014/main" id="{FA703612-957B-6540-BC05-FF2DED271A0B}"/>
              </a:ext>
            </a:extLst>
          </p:cNvPr>
          <p:cNvSpPr/>
          <p:nvPr/>
        </p:nvSpPr>
        <p:spPr>
          <a:xfrm>
            <a:off x="6459884" y="3822822"/>
            <a:ext cx="5304597" cy="1770538"/>
          </a:xfrm>
          <a:prstGeom prst="roundRect">
            <a:avLst>
              <a:gd name="adj" fmla="val 5365"/>
            </a:avLst>
          </a:prstGeom>
          <a:solidFill>
            <a:srgbClr val="CCE8FF"/>
          </a:solidFill>
          <a:ln w="6350">
            <a:solidFill>
              <a:srgbClr val="B2CEE5"/>
            </a:solidFill>
            <a:prstDash val="solid"/>
          </a:ln>
        </p:spPr>
        <p:txBody>
          <a:bodyPr/>
          <a:lstStyle/>
          <a:p>
            <a:endParaRPr lang="de-DE"/>
          </a:p>
        </p:txBody>
      </p:sp>
      <p:sp>
        <p:nvSpPr>
          <p:cNvPr id="17" name="Text 14">
            <a:extLst>
              <a:ext uri="{FF2B5EF4-FFF2-40B4-BE49-F238E27FC236}">
                <a16:creationId xmlns:a16="http://schemas.microsoft.com/office/drawing/2014/main" id="{B7FEB67C-BD81-B6A7-1E45-0AE9B15CA7F0}"/>
              </a:ext>
            </a:extLst>
          </p:cNvPr>
          <p:cNvSpPr/>
          <p:nvPr/>
        </p:nvSpPr>
        <p:spPr>
          <a:xfrm>
            <a:off x="6561977" y="3955932"/>
            <a:ext cx="5202504" cy="149523"/>
          </a:xfrm>
          <a:prstGeom prst="rect">
            <a:avLst/>
          </a:prstGeom>
          <a:noFill/>
          <a:ln/>
        </p:spPr>
        <p:txBody>
          <a:bodyPr wrap="none" lIns="0" tIns="0" rIns="0" bIns="0" rtlCol="0" anchor="t"/>
          <a:lstStyle/>
          <a:p>
            <a:pPr marL="0" indent="0" algn="l">
              <a:lnSpc>
                <a:spcPct val="104000"/>
              </a:lnSpc>
              <a:buNone/>
            </a:pPr>
            <a:r>
              <a:rPr lang="en-US" sz="1400" b="1" dirty="0">
                <a:solidFill>
                  <a:srgbClr val="006482"/>
                </a:solidFill>
                <a:latin typeface="Barlow Light" pitchFamily="34" charset="0"/>
                <a:ea typeface="Barlow Light" pitchFamily="34" charset="-122"/>
                <a:cs typeface="Barlow Light" pitchFamily="34" charset="-120"/>
              </a:rPr>
              <a:t>Epilepsie – Ketogene Diät</a:t>
            </a:r>
            <a:endParaRPr lang="en-US" sz="1400" b="1" dirty="0"/>
          </a:p>
        </p:txBody>
      </p:sp>
      <p:sp>
        <p:nvSpPr>
          <p:cNvPr id="18" name="Text 15">
            <a:extLst>
              <a:ext uri="{FF2B5EF4-FFF2-40B4-BE49-F238E27FC236}">
                <a16:creationId xmlns:a16="http://schemas.microsoft.com/office/drawing/2014/main" id="{E335DF03-E942-68F2-D785-05E6903A2B8A}"/>
              </a:ext>
            </a:extLst>
          </p:cNvPr>
          <p:cNvSpPr/>
          <p:nvPr/>
        </p:nvSpPr>
        <p:spPr>
          <a:xfrm>
            <a:off x="6573721" y="4266468"/>
            <a:ext cx="5202504" cy="1245391"/>
          </a:xfrm>
          <a:prstGeom prst="rect">
            <a:avLst/>
          </a:prstGeom>
          <a:noFill/>
          <a:ln/>
        </p:spPr>
        <p:txBody>
          <a:bodyPr wrap="square" lIns="0" tIns="0" rIns="0" bIns="0" rtlCol="0" anchor="t">
            <a:normAutofit/>
          </a:bodyPr>
          <a:lstStyle/>
          <a:p>
            <a:pPr marL="0" indent="0" algn="just">
              <a:lnSpc>
                <a:spcPct val="105000"/>
              </a:lnSpc>
              <a:buNone/>
            </a:pPr>
            <a:r>
              <a:rPr lang="en-US" sz="1400" dirty="0">
                <a:solidFill>
                  <a:srgbClr val="006482"/>
                </a:solidFill>
                <a:latin typeface="Barlow" pitchFamily="34" charset="0"/>
                <a:ea typeface="Barlow" pitchFamily="34" charset="-122"/>
                <a:cs typeface="Barlow" pitchFamily="34" charset="-120"/>
              </a:rPr>
              <a:t>Bei therapieresistenter Epilepsie kann eine Diät hoch in Fett und sehr arm an Kohlenhydraten Ketose induzieren. LBMZ werden entweder für neurologisch geschädigte Patienten mit Sondenernährung oder zur Unterstützung und Einhaltung des schwierigen ketogenen Diätregimes eingesetzt.</a:t>
            </a:r>
            <a:endParaRPr lang="en-US" sz="1400" dirty="0"/>
          </a:p>
        </p:txBody>
      </p:sp>
    </p:spTree>
    <p:extLst>
      <p:ext uri="{BB962C8B-B14F-4D97-AF65-F5344CB8AC3E}">
        <p14:creationId xmlns:p14="http://schemas.microsoft.com/office/powerpoint/2010/main" val="4178763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6009</Words>
  <Application>Microsoft Office PowerPoint</Application>
  <PresentationFormat>Breitbild</PresentationFormat>
  <Paragraphs>516</Paragraphs>
  <Slides>53</Slides>
  <Notes>53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53</vt:i4>
      </vt:variant>
    </vt:vector>
  </HeadingPairs>
  <TitlesOfParts>
    <vt:vector size="58" baseType="lpstr">
      <vt:lpstr>Barlow Bold</vt:lpstr>
      <vt:lpstr>Arial</vt:lpstr>
      <vt:lpstr>Barlow Light</vt:lpstr>
      <vt:lpstr>Barlow</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support</dc:creator>
  <cp:lastModifiedBy>Jasmin Marpert</cp:lastModifiedBy>
  <cp:revision>31</cp:revision>
  <dcterms:created xsi:type="dcterms:W3CDTF">2026-07-21T15:49:50Z</dcterms:created>
  <dcterms:modified xsi:type="dcterms:W3CDTF">2026-07-28T12:55:45Z</dcterms:modified>
</cp:coreProperties>
</file>